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24" r:id="rId5"/>
    <p:sldId id="302" r:id="rId6"/>
    <p:sldId id="315" r:id="rId7"/>
    <p:sldId id="335" r:id="rId8"/>
    <p:sldId id="328" r:id="rId9"/>
    <p:sldId id="326" r:id="rId10"/>
    <p:sldId id="345" r:id="rId11"/>
    <p:sldId id="330" r:id="rId12"/>
    <p:sldId id="311" r:id="rId13"/>
    <p:sldId id="336" r:id="rId14"/>
    <p:sldId id="349" r:id="rId15"/>
    <p:sldId id="348" r:id="rId16"/>
    <p:sldId id="338" r:id="rId17"/>
    <p:sldId id="339" r:id="rId18"/>
    <p:sldId id="341" r:id="rId19"/>
    <p:sldId id="343" r:id="rId20"/>
    <p:sldId id="350" r:id="rId21"/>
    <p:sldId id="344" r:id="rId22"/>
    <p:sldId id="313" r:id="rId23"/>
    <p:sldId id="332" r:id="rId24"/>
    <p:sldId id="333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31" autoAdjust="0"/>
  </p:normalViewPr>
  <p:slideViewPr>
    <p:cSldViewPr snapToGrid="0">
      <p:cViewPr varScale="1">
        <p:scale>
          <a:sx n="85" d="100"/>
          <a:sy n="85" d="100"/>
        </p:scale>
        <p:origin x="-590" y="-77"/>
      </p:cViewPr>
      <p:guideLst>
        <p:guide orient="horz" pos="1968"/>
        <p:guide orient="horz" pos="3912"/>
        <p:guide orient="horz" pos="1656"/>
        <p:guide pos="408"/>
        <p:guide pos="7272"/>
      </p:guideLst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pPr/>
              <a:t>1/31/2025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0791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E57056-FBBC-784B-0F04-7A217E849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78CD754-483D-0665-FD45-FB698BC8C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A92FAE6-0440-CF37-6757-8D73469F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AAF338-15FE-11EF-853D-977175401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68923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0430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551254-D044-BA28-2627-DE82DF785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6C3C0C2-8869-A7AF-B1A6-65247415B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2B2A94F-7C97-D251-391E-F428FF7A2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7E04BD-11B7-ABA9-49A4-F89D70AA1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7950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2E9A51-6BA5-5B2A-67AB-DB73B642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A89F699-A009-E29C-0849-F07F98417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5598A53-8CF8-6A3A-E420-D629F722E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B57F1-F237-5D6D-7B5D-DA669BB16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39691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xmlns="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xmlns="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xmlns="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xmlns="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xmlns="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xmlns="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xmlns="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xmlns="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xmlns="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xmlns="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xmlns="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xmlns="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xmlns="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xmlns="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xmlns="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xmlns="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xmlns="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xmlns="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xmlns="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xmlns="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xmlns="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xmlns="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xmlns="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xmlns="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xmlns="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xmlns="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xmlns="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xmlns="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1/31/2025</a:t>
            </a:fld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File:San_Diego_Fireworks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File:Fireworks_-_Adelaide_Skyshow_2010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xmlns="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38AF5374-EA50-4722-BB45-6C182E5A1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3" y="2576760"/>
            <a:ext cx="5213015" cy="1695637"/>
          </a:xfrm>
        </p:spPr>
        <p:txBody>
          <a:bodyPr/>
          <a:lstStyle/>
          <a:p>
            <a:r>
              <a:rPr lang="en-US" sz="4800" b="1" dirty="0"/>
              <a:t>    The Syntex </a:t>
            </a:r>
            <a:br>
              <a:rPr lang="en-US" sz="4800" b="1" dirty="0"/>
            </a:br>
            <a:r>
              <a:rPr lang="en-US" sz="4800" b="1" dirty="0"/>
              <a:t>Sales Force Story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FFAF4E3-C8A2-4861-A67E-040D885F8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/>
              <a:t>     SSAA Meeting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February 1, 2025</a:t>
            </a:r>
          </a:p>
          <a:p>
            <a:r>
              <a:rPr lang="en-US" sz="2400" dirty="0"/>
              <a:t>Jack Tuttle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xmlns="" id="{35FAA64B-9D7A-4109-97E0-B0BAA29C4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00A0E61B-8139-47E5-862B-C6D87AFF3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xmlns="" id="{B06F39E4-24A5-44F2-BD9A-7E8C8AF27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62F7433A-0BB9-4B38-A96F-AB1B77772B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59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420D6B-DDFE-003D-3A3F-E95996BE6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xmlns="" id="{BC8788D1-4A8B-9A42-F549-7F62F1D1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32" y="282070"/>
            <a:ext cx="7739682" cy="1500235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sz="5400" dirty="0"/>
              <a:t>Achievements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</a:t>
            </a:r>
            <a:r>
              <a:rPr lang="en-US" sz="3200" dirty="0"/>
              <a:t>1986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F642A3BF-D66C-A0D2-A1DA-144BB8A3983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7F8BAF-77BE-756F-43FF-6FEC1E88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219" y="1740486"/>
            <a:ext cx="4868407" cy="4835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8DEC40-7F09-638F-7C22-604716401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07779" y="1448237"/>
            <a:ext cx="3559723" cy="3961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4A464E-E2F2-E5A8-F8B8-00E988CCFDDC}"/>
              </a:ext>
            </a:extLst>
          </p:cNvPr>
          <p:cNvSpPr txBox="1"/>
          <p:nvPr/>
        </p:nvSpPr>
        <p:spPr>
          <a:xfrm>
            <a:off x="371146" y="6650154"/>
            <a:ext cx="265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en.wikipedia.org/wiki/File:San_Diego_Firework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26352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54D230-04C1-0A81-86C7-CDF3959BF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xmlns="" id="{DAA0FB99-1653-11D6-6116-950E3255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32" y="282070"/>
            <a:ext cx="7739682" cy="1500235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sz="5400" dirty="0"/>
              <a:t>Achievements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</a:t>
            </a:r>
            <a:r>
              <a:rPr lang="en-US" sz="3200" dirty="0"/>
              <a:t>      1991-92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DCFD302E-64B5-9B88-4E32-8D72EFF2A87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42C08F-C196-7914-C32B-E5A77476E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60" y="1680052"/>
            <a:ext cx="4814866" cy="4835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E28E4F-1AD3-B0BE-EAED-5D675BB44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90592" y="2121344"/>
            <a:ext cx="5318235" cy="3988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5149B5-7EFB-3D63-555C-7AE25FF45C85}"/>
              </a:ext>
            </a:extLst>
          </p:cNvPr>
          <p:cNvSpPr txBox="1"/>
          <p:nvPr/>
        </p:nvSpPr>
        <p:spPr>
          <a:xfrm>
            <a:off x="9438290" y="6206598"/>
            <a:ext cx="207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en.wikipedia.org/wiki/File:Fireworks_-_Adelaide_Skyshow_2010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39579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962DC8-0DB9-D259-FDD6-29C892C63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xmlns="" id="{450A1A24-D9B0-E3E3-627F-5A291BD9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7112000" cy="830997"/>
          </a:xfrm>
        </p:spPr>
        <p:txBody>
          <a:bodyPr/>
          <a:lstStyle/>
          <a:p>
            <a:r>
              <a:rPr lang="en-US" dirty="0"/>
              <a:t>Opportunities &amp; Growth</a:t>
            </a:r>
            <a:br>
              <a:rPr lang="en-US" dirty="0"/>
            </a:br>
            <a:endParaRPr lang="en-US" dirty="0"/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71DB92EA-7E05-A049-5673-0E2EB576A71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ACB277-57DA-11B7-EF4F-8708802CF973}"/>
              </a:ext>
            </a:extLst>
          </p:cNvPr>
          <p:cNvSpPr txBox="1"/>
          <p:nvPr/>
        </p:nvSpPr>
        <p:spPr>
          <a:xfrm>
            <a:off x="2000469" y="2424879"/>
            <a:ext cx="7264400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Personal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 &amp;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Professional Growth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Valued Employee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Recognition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6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83048E-6B02-403D-6139-CEB235EC9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AB8227AF-1139-DA29-487E-0DF847AE38F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xmlns="" id="{CAE30410-2B42-07FE-834C-C65291CF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1595121"/>
            <a:ext cx="11104880" cy="1220996"/>
          </a:xfrm>
        </p:spPr>
        <p:txBody>
          <a:bodyPr/>
          <a:lstStyle/>
          <a:p>
            <a:pPr algn="ctr"/>
            <a:r>
              <a:rPr lang="en-US" sz="6600" dirty="0"/>
              <a:t>The $5.3 Billion  Acquisition 1994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67C36B4-3ABD-20B1-35F5-74068A111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10" y="3999410"/>
            <a:ext cx="3034030" cy="1585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001594D-6CE0-F2F6-20BD-23660AAC5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120" y="3951660"/>
            <a:ext cx="2505522" cy="16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03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9F50EE-3F27-2B66-A725-372554E8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9591A19A-3632-6CDA-4FEB-1788E29F685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xmlns="" id="{8B5BC0EB-5EF4-84EF-871E-42810D79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" y="2490361"/>
            <a:ext cx="11104880" cy="1354137"/>
          </a:xfrm>
        </p:spPr>
        <p:txBody>
          <a:bodyPr/>
          <a:lstStyle/>
          <a:p>
            <a:pPr algn="ctr"/>
            <a:r>
              <a:rPr lang="en-US" sz="6000" b="1" dirty="0"/>
              <a:t>Why did Roche acquire Syntex?</a:t>
            </a:r>
            <a:r>
              <a:rPr lang="en-US" sz="6600" b="1" dirty="0"/>
              <a:t/>
            </a:r>
            <a:br>
              <a:rPr lang="en-US" sz="6600" b="1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14346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C4DF107-D33A-2E07-ACE7-60032DE07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F668B93A-81F6-9B44-1ABD-235C541DB87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0CB3C3-9188-0656-12A5-687B588EF9C5}"/>
              </a:ext>
            </a:extLst>
          </p:cNvPr>
          <p:cNvSpPr txBox="1"/>
          <p:nvPr/>
        </p:nvSpPr>
        <p:spPr>
          <a:xfrm>
            <a:off x="2773680" y="1193800"/>
            <a:ext cx="2600960" cy="24333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7222D6-6373-D2C0-F48E-42B3E2525319}"/>
              </a:ext>
            </a:extLst>
          </p:cNvPr>
          <p:cNvSpPr txBox="1"/>
          <p:nvPr/>
        </p:nvSpPr>
        <p:spPr>
          <a:xfrm>
            <a:off x="2870200" y="1810295"/>
            <a:ext cx="240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Selective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0C8247-96E6-5674-EB6F-ADCFC7ED5741}"/>
              </a:ext>
            </a:extLst>
          </p:cNvPr>
          <p:cNvSpPr txBox="1"/>
          <p:nvPr/>
        </p:nvSpPr>
        <p:spPr>
          <a:xfrm>
            <a:off x="5709920" y="1193800"/>
            <a:ext cx="2600960" cy="24333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6B43ED-2477-C856-3DFE-C62E434375E9}"/>
              </a:ext>
            </a:extLst>
          </p:cNvPr>
          <p:cNvSpPr txBox="1"/>
          <p:nvPr/>
        </p:nvSpPr>
        <p:spPr>
          <a:xfrm>
            <a:off x="5806440" y="1810295"/>
            <a:ext cx="240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New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Compounds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754AB0-B4E7-E8AF-9733-328605A3B107}"/>
              </a:ext>
            </a:extLst>
          </p:cNvPr>
          <p:cNvSpPr txBox="1"/>
          <p:nvPr/>
        </p:nvSpPr>
        <p:spPr>
          <a:xfrm>
            <a:off x="2773680" y="3754120"/>
            <a:ext cx="2600960" cy="24333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E79796-6911-4A6B-D6DA-02A4614789D3}"/>
              </a:ext>
            </a:extLst>
          </p:cNvPr>
          <p:cNvSpPr txBox="1"/>
          <p:nvPr/>
        </p:nvSpPr>
        <p:spPr>
          <a:xfrm>
            <a:off x="2870200" y="4604295"/>
            <a:ext cx="2407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Manufacturing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89A092-895E-7A69-8449-3369EAE34B5D}"/>
              </a:ext>
            </a:extLst>
          </p:cNvPr>
          <p:cNvSpPr txBox="1"/>
          <p:nvPr/>
        </p:nvSpPr>
        <p:spPr>
          <a:xfrm>
            <a:off x="5709920" y="3754120"/>
            <a:ext cx="2600960" cy="24333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C4B9F1-5F2B-45DE-9863-165E113853B0}"/>
              </a:ext>
            </a:extLst>
          </p:cNvPr>
          <p:cNvSpPr txBox="1"/>
          <p:nvPr/>
        </p:nvSpPr>
        <p:spPr>
          <a:xfrm>
            <a:off x="5806440" y="4370615"/>
            <a:ext cx="240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Tax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xmlns="" val="37851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1B0AE6-B948-5846-09CC-1DB408776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E5931107-EDCB-2F2C-5E8A-10FB0E49EB8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xmlns="" id="{34993BFB-E14C-7916-1957-09299024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0" y="336332"/>
            <a:ext cx="9543393" cy="6369270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+mn-ea"/>
                <a:cs typeface="+mn-cs"/>
              </a:rPr>
              <a:t>1994: </a:t>
            </a:r>
            <a:r>
              <a:rPr lang="en-US" sz="40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 4</a:t>
            </a:r>
            <a:r>
              <a:rPr lang="en-US" sz="4000" kern="1200" baseline="300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th</a:t>
            </a:r>
            <a:r>
              <a:rPr lang="en-US" sz="40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 Largest Global Pharma Company</a:t>
            </a:r>
            <a:r>
              <a:rPr lang="en-US" sz="44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</a:t>
            </a:r>
            <a:r>
              <a:rPr lang="en-US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/>
            </a:r>
            <a:br>
              <a:rPr lang="en-US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</a:t>
            </a: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1. Merck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2. GlaxoSmithKline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3. Pfizer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4. Hoffman-La Roche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5. AstraZeneca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6. Eli Lilly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7. Bristol-Myers Squibb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8. Sanofi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9. Novartis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       10. Johnson &amp; Johnson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3870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0198E4-1801-465C-5E88-E3A016BD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A0563B6A-0748-4191-FF2B-F2AB9BC9816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xmlns="" id="{C4046873-D369-FF43-2F2A-577573B6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0" y="336332"/>
            <a:ext cx="9543393" cy="6369270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ea typeface="+mn-ea"/>
                <a:cs typeface="+mn-cs"/>
              </a:rPr>
              <a:t>2024: </a:t>
            </a:r>
            <a:r>
              <a:rPr lang="en-US" sz="40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4000" dirty="0">
                <a:latin typeface="Calibri Light" panose="020F0302020204030204" pitchFamily="34" charset="0"/>
                <a:ea typeface="+mn-ea"/>
                <a:cs typeface="+mn-cs"/>
              </a:rPr>
              <a:t>3rd</a:t>
            </a:r>
            <a:r>
              <a:rPr lang="en-US" sz="40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 Largest Global Pharma Company</a:t>
            </a:r>
            <a:r>
              <a:rPr lang="en-US" sz="44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</a:t>
            </a:r>
            <a:r>
              <a:rPr lang="en-US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/>
            </a:r>
            <a:br>
              <a:rPr lang="en-US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</a:t>
            </a: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1. Johnson &amp; Johnson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2. Pfizer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3. Hoffman La Roche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4. Novartis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5. Merck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6. Sanofi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7. AstraZeneca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8. GlaxoSmithKline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	9. </a:t>
            </a:r>
            <a:r>
              <a:rPr lang="en-US" sz="3600" kern="1200" dirty="0" err="1">
                <a:effectLst/>
                <a:latin typeface="Calibri Light" panose="020F0302020204030204" pitchFamily="34" charset="0"/>
                <a:ea typeface="+mn-ea"/>
                <a:cs typeface="+mn-cs"/>
              </a:rPr>
              <a:t>Abbvie</a:t>
            </a: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 (Humira)</a:t>
            </a:r>
            <a:b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en-US" sz="36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		       10. Bristol-Myers Squibb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53045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66A997F-083F-0116-9BBD-99D1D90D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Reflection of city at dusk on mirrored building">
            <a:extLst>
              <a:ext uri="{FF2B5EF4-FFF2-40B4-BE49-F238E27FC236}">
                <a16:creationId xmlns:a16="http://schemas.microsoft.com/office/drawing/2014/main" xmlns="" id="{DECA8504-006B-58E6-3D96-520CA0DEFE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0000"/>
          </a:blip>
          <a:srcRect t="6692" b="6692"/>
          <a:stretch/>
        </p:blipFill>
        <p:spPr>
          <a:xfrm>
            <a:off x="-5606" y="0"/>
            <a:ext cx="12192000" cy="6858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94AAAC2D-3AA1-1633-2437-2D5EF41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81" y="3173343"/>
            <a:ext cx="4874260" cy="511313"/>
          </a:xfrm>
        </p:spPr>
        <p:txBody>
          <a:bodyPr/>
          <a:lstStyle/>
          <a:p>
            <a:pPr rtl="0" eaLnBrk="1" latinLnBrk="0" hangingPunct="1"/>
            <a:r>
              <a:rPr lang="en-US" sz="5400" b="1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Life after Syntex</a:t>
            </a:r>
            <a:endParaRPr lang="en-US" sz="5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7B33583-BED0-D12C-0B7F-47E9FF2EDE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C28A845-F400-287D-3C83-9013654BF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E05249F-C6C9-6143-DBD1-A19CB2B50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79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CA4448-4930-46E0-AD53-50021D9D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826000" cy="830997"/>
          </a:xfrm>
        </p:spPr>
        <p:txBody>
          <a:bodyPr/>
          <a:lstStyle/>
          <a:p>
            <a:r>
              <a:rPr lang="en-US" dirty="0"/>
              <a:t>Life After Syntex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3F6824-E409-4436-9F53-FF50E9FB0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20" y="2012155"/>
            <a:ext cx="5230035" cy="2021365"/>
          </a:xfrm>
        </p:spPr>
        <p:txBody>
          <a:bodyPr/>
          <a:lstStyle/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Many remained in the industry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Some transitioned to Roche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Others chose new ventures</a:t>
            </a:r>
            <a:endParaRPr lang="en-US" sz="2800" dirty="0"/>
          </a:p>
          <a:p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20" name="Picture Placeholder 8" descr="close up of bridge">
            <a:extLst>
              <a:ext uri="{FF2B5EF4-FFF2-40B4-BE49-F238E27FC236}">
                <a16:creationId xmlns:a16="http://schemas.microsoft.com/office/drawing/2014/main" xmlns="" id="{2EC47CED-7A85-4080-9C7C-3921E48924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082" r="17082"/>
          <a:stretch/>
        </p:blipFill>
        <p:spPr>
          <a:xfrm>
            <a:off x="5888038" y="533400"/>
            <a:ext cx="5541962" cy="56118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F5C47F-33F8-0F71-8BE9-DC400FF22840}"/>
              </a:ext>
            </a:extLst>
          </p:cNvPr>
          <p:cNvSpPr txBox="1"/>
          <p:nvPr/>
        </p:nvSpPr>
        <p:spPr>
          <a:xfrm>
            <a:off x="762000" y="4297680"/>
            <a:ext cx="46147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many said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Syntex was the best company!”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1636210"/>
            <a:ext cx="4275138" cy="4416577"/>
          </a:xfrm>
        </p:spPr>
        <p:txBody>
          <a:bodyPr/>
          <a:lstStyle/>
          <a:p>
            <a:r>
              <a:rPr lang="en-US" sz="2800" b="1" dirty="0"/>
              <a:t>The Fuel</a:t>
            </a:r>
          </a:p>
          <a:p>
            <a:r>
              <a:rPr lang="en-US" sz="2800" b="1" dirty="0"/>
              <a:t>The Field Sales Force</a:t>
            </a:r>
          </a:p>
          <a:p>
            <a:r>
              <a:rPr lang="en-US" sz="2800" b="1" dirty="0"/>
              <a:t>Pharmaceutical Industry</a:t>
            </a:r>
          </a:p>
          <a:p>
            <a:r>
              <a:rPr lang="en-US" sz="2800" b="1" dirty="0"/>
              <a:t>Challenges </a:t>
            </a:r>
          </a:p>
          <a:p>
            <a:r>
              <a:rPr lang="en-US" sz="2800" b="1" dirty="0"/>
              <a:t>The Roche Acquisition</a:t>
            </a:r>
          </a:p>
          <a:p>
            <a:r>
              <a:rPr lang="en-US" sz="2800" b="1" dirty="0"/>
              <a:t>Life After Syntex</a:t>
            </a:r>
          </a:p>
        </p:txBody>
      </p:sp>
      <p:pic>
        <p:nvPicPr>
          <p:cNvPr id="11" name="Picture Placeholder 10" descr="close up of building">
            <a:extLst>
              <a:ext uri="{FF2B5EF4-FFF2-40B4-BE49-F238E27FC236}">
                <a16:creationId xmlns:a16="http://schemas.microsoft.com/office/drawing/2014/main" xmlns="" id="{1CE2008D-DBCE-465F-90DA-B28A4E525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351" r="15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419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CB0FF26-9419-DCF1-C57D-7B5FCF6E7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B8F94-46EA-7A83-DF66-41EFC6D8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5541962" cy="830997"/>
          </a:xfrm>
        </p:spPr>
        <p:txBody>
          <a:bodyPr/>
          <a:lstStyle/>
          <a:p>
            <a:r>
              <a:rPr lang="en-US" dirty="0"/>
              <a:t>       My Story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833BA9-928D-47CD-6044-BBCEE2DA2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180" y="1291606"/>
            <a:ext cx="6758940" cy="4274787"/>
          </a:xfrm>
        </p:spPr>
        <p:txBody>
          <a:bodyPr/>
          <a:lstStyle/>
          <a:p>
            <a:endParaRPr lang="en-US" sz="3200" dirty="0"/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Worked at 2 start-ups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IMS</a:t>
            </a:r>
          </a:p>
          <a:p>
            <a:pPr lvl="2" indent="-276225">
              <a:lnSpc>
                <a:spcPct val="100000"/>
              </a:lnSpc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New Business Development</a:t>
            </a:r>
          </a:p>
          <a:p>
            <a:pPr lvl="2" indent="-276225">
              <a:lnSpc>
                <a:spcPct val="100000"/>
              </a:lnSpc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Supplier Management</a:t>
            </a:r>
          </a:p>
          <a:p>
            <a:pPr lvl="2" indent="-276225">
              <a:lnSpc>
                <a:spcPct val="100000"/>
              </a:lnSpc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Sales Director – West Region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Currently R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eal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Estate Agent</a:t>
            </a:r>
          </a:p>
          <a:p>
            <a:pPr lvl="3" indent="-276225">
              <a:lnSpc>
                <a:spcPct val="100000"/>
              </a:lnSpc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Residential and Investment</a:t>
            </a:r>
          </a:p>
          <a:p>
            <a:endParaRPr lang="en-US" sz="3200" dirty="0"/>
          </a:p>
          <a:p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20" name="Picture Placeholder 8" descr="close up of bridge">
            <a:extLst>
              <a:ext uri="{FF2B5EF4-FFF2-40B4-BE49-F238E27FC236}">
                <a16:creationId xmlns:a16="http://schemas.microsoft.com/office/drawing/2014/main" xmlns="" id="{61834DD6-E37E-ED80-B249-1AD2F05924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082" r="17082"/>
          <a:stretch/>
        </p:blipFill>
        <p:spPr>
          <a:xfrm>
            <a:off x="5888038" y="533400"/>
            <a:ext cx="5541962" cy="5611813"/>
          </a:xfrm>
        </p:spPr>
      </p:pic>
    </p:spTree>
    <p:extLst>
      <p:ext uri="{BB962C8B-B14F-4D97-AF65-F5344CB8AC3E}">
        <p14:creationId xmlns:p14="http://schemas.microsoft.com/office/powerpoint/2010/main" xmlns="" val="22666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63ABD58-96B3-A1B7-8B91-732D23910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xmlns="" id="{EA274A69-4187-7908-C818-8A5FABDC19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1F610EFA-4D08-2181-2BE4-80F96756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9" y="3079216"/>
            <a:ext cx="5917324" cy="837155"/>
          </a:xfrm>
        </p:spPr>
        <p:txBody>
          <a:bodyPr/>
          <a:lstStyle/>
          <a:p>
            <a:r>
              <a:rPr lang="en-US" sz="4800" b="1" dirty="0"/>
              <a:t>   </a:t>
            </a:r>
            <a:r>
              <a:rPr lang="en-US" sz="8000" b="1" dirty="0"/>
              <a:t>Thank You</a:t>
            </a:r>
            <a:endParaRPr lang="en-US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xmlns="" id="{E4428513-EF61-C4D0-B43C-E2834D37D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5108DAE1-2B4F-892D-80CC-A793B1E23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xmlns="" id="{2E89F3D5-FB8B-52B2-ED88-033D110BA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F8D7EAE5-2A1A-9391-10BF-710E02119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782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5435600" cy="3560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Current Products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New Products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Compounds in Development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Co-Promotion 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Joint Ventures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xmlns="" id="{5EAB7860-C105-46A8-8B51-C886DCFAB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44" r="22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967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A14A62-5053-451B-A78E-88C27D38D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xmlns="" id="{B10CB322-5347-829A-0B40-00179180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7112000" cy="830997"/>
          </a:xfrm>
        </p:spPr>
        <p:txBody>
          <a:bodyPr/>
          <a:lstStyle/>
          <a:p>
            <a:r>
              <a:rPr lang="en-US" dirty="0"/>
              <a:t>Sales Force Organization</a:t>
            </a:r>
            <a:br>
              <a:rPr lang="en-US" dirty="0"/>
            </a:br>
            <a:endParaRPr lang="en-US" dirty="0"/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069E1A47-5BFD-5BFD-3AF5-5115D96AD72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8CBE635-E2FB-E948-FF74-CD4A4EAB4021}"/>
              </a:ext>
            </a:extLst>
          </p:cNvPr>
          <p:cNvSpPr txBox="1"/>
          <p:nvPr/>
        </p:nvSpPr>
        <p:spPr>
          <a:xfrm>
            <a:off x="508000" y="1746451"/>
            <a:ext cx="7264400" cy="535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Regions</a:t>
            </a:r>
          </a:p>
          <a:p>
            <a:pPr marL="1000125" lvl="2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Regional Manager</a:t>
            </a:r>
          </a:p>
          <a:p>
            <a:pPr marL="1457325" lvl="3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Regional Trainer</a:t>
            </a:r>
          </a:p>
          <a:p>
            <a:pPr marL="1457325" lvl="3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Government Accounts Manager</a:t>
            </a:r>
          </a:p>
          <a:p>
            <a:pPr marL="1457325" lvl="3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Administrative Assistant</a:t>
            </a:r>
          </a:p>
          <a:p>
            <a:pPr marL="1000125" lvl="2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Districts</a:t>
            </a:r>
          </a:p>
          <a:p>
            <a:pPr marL="1457325" lvl="3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District Manager</a:t>
            </a:r>
          </a:p>
          <a:p>
            <a:pPr marL="1914525" lvl="4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Representatives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Specialty Groups</a:t>
            </a:r>
          </a:p>
          <a:p>
            <a:pPr marL="1000125" lvl="2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Hospital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Group- Teaching, Kaisers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 Military </a:t>
            </a:r>
          </a:p>
          <a:p>
            <a:pPr marL="1000125" lvl="2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Dermatology Representatives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</a:endParaRPr>
          </a:p>
          <a:p>
            <a:pPr marL="1000125" lvl="2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Marketing Manager Advisers</a:t>
            </a:r>
          </a:p>
          <a:p>
            <a:pPr marL="1000125" lvl="2" indent="-276225">
              <a:spcBef>
                <a:spcPts val="500"/>
              </a:spcBef>
              <a:buClr>
                <a:srgbClr val="FA6F1A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</a:rPr>
              <a:t>Dedicated Managed Care Group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6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A3E7AFD-0724-4E6B-9BD2-95C4B1904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ADD6805-0A19-771D-F352-B516FF11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F2384BA-5759-2E72-D43E-BF41AD99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475" y="2044700"/>
            <a:ext cx="7346196" cy="35607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600" b="1" dirty="0"/>
              <a:t>Reps Represent the Company</a:t>
            </a:r>
          </a:p>
          <a:p>
            <a:pPr lvl="1">
              <a:lnSpc>
                <a:spcPct val="150000"/>
              </a:lnSpc>
            </a:pPr>
            <a:r>
              <a:rPr lang="en-US" sz="2600" b="1" dirty="0"/>
              <a:t>Physicians Look to Reps for Information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/>
              <a:t>Company + Products + Rep = Physician’s Imagine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xmlns="" id="{8D155BA1-A342-9580-F54D-1E7F1E2A89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44" r="22544"/>
          <a:stretch>
            <a:fillRect/>
          </a:stretch>
        </p:blipFill>
        <p:spPr>
          <a:xfrm>
            <a:off x="7578671" y="786181"/>
            <a:ext cx="3952928" cy="5393036"/>
          </a:xfrm>
        </p:spPr>
      </p:pic>
    </p:spTree>
    <p:extLst>
      <p:ext uri="{BB962C8B-B14F-4D97-AF65-F5344CB8AC3E}">
        <p14:creationId xmlns:p14="http://schemas.microsoft.com/office/powerpoint/2010/main" xmlns="" val="2355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Reflection of city at dusk on mirrored building">
            <a:extLst>
              <a:ext uri="{FF2B5EF4-FFF2-40B4-BE49-F238E27FC236}">
                <a16:creationId xmlns:a16="http://schemas.microsoft.com/office/drawing/2014/main" xmlns="" id="{80F641B8-D4CB-4B34-AF57-A526981DED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0000"/>
          </a:blip>
          <a:srcRect t="6692" b="6692"/>
          <a:stretch/>
        </p:blipFill>
        <p:spPr>
          <a:xfrm>
            <a:off x="-5606" y="0"/>
            <a:ext cx="12192000" cy="685800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48461F53-81E4-4F48-8B4D-56B6013B10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0CA4A65-0235-4CB2-B09E-4E2D8F22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2800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Syntex was great to work with. Nancy was my representative and she anticipated my needs and worked diligently to provide great information.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33AD71F-DA66-44DD-B812-447839E53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7CF27D1-2BD8-40D7-A92B-834F8A4F7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90F2B13-F976-4C2D-883C-E495CDF04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7DE5458-0766-49A5-8982-EF9557A6B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A satisfied physician</a:t>
            </a:r>
          </a:p>
        </p:txBody>
      </p:sp>
    </p:spTree>
    <p:extLst>
      <p:ext uri="{BB962C8B-B14F-4D97-AF65-F5344CB8AC3E}">
        <p14:creationId xmlns:p14="http://schemas.microsoft.com/office/powerpoint/2010/main" xmlns="" val="410139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C25D0-61FE-6054-E705-EA282BF5A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xmlns="" id="{BEE0530D-3300-5B93-2153-356D5F84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6561810" cy="830997"/>
          </a:xfrm>
        </p:spPr>
        <p:txBody>
          <a:bodyPr/>
          <a:lstStyle/>
          <a:p>
            <a:r>
              <a:rPr lang="en-US" dirty="0"/>
              <a:t>The Industry</a:t>
            </a:r>
            <a:br>
              <a:rPr lang="en-US" dirty="0"/>
            </a:br>
            <a:endParaRPr lang="en-US" dirty="0"/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747A3328-5585-C3E2-A932-A6F97730290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5952114-2359-21C6-555A-A318E5410D18}"/>
              </a:ext>
            </a:extLst>
          </p:cNvPr>
          <p:cNvSpPr txBox="1"/>
          <p:nvPr/>
        </p:nvSpPr>
        <p:spPr>
          <a:xfrm>
            <a:off x="444937" y="1636210"/>
            <a:ext cx="8657022" cy="5968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Product Launches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Sales Force Expansions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Specialty Drugs and Targeted Therapies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Managed Care Influence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Growth of PBMs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Costly Drugs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Direct to Consumer Advertising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Drugs Available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Over The Counter</a:t>
            </a: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66700" marR="0" lvl="1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A6F1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80857EC-B71E-355C-D4CF-CA1719DED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803AE4A-C2FC-EFC5-6D90-49749B48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E4642F5-AA0F-018A-5D0C-459CFABD30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360" y="1744718"/>
            <a:ext cx="7111311" cy="4130566"/>
          </a:xfrm>
        </p:spPr>
        <p:txBody>
          <a:bodyPr/>
          <a:lstStyle/>
          <a:p>
            <a:pPr lvl="1"/>
            <a:r>
              <a:rPr lang="en-US" sz="2800" b="1" dirty="0"/>
              <a:t>Building a Strong Culture</a:t>
            </a:r>
          </a:p>
          <a:p>
            <a:pPr lvl="1"/>
            <a:r>
              <a:rPr lang="en-US" sz="2800" b="1" dirty="0"/>
              <a:t>Sales Force Expansion</a:t>
            </a:r>
          </a:p>
          <a:p>
            <a:pPr lvl="1"/>
            <a:r>
              <a:rPr lang="en-US" sz="2800" b="1" dirty="0"/>
              <a:t>Introduction of DDD </a:t>
            </a:r>
          </a:p>
          <a:p>
            <a:pPr lvl="1"/>
            <a:r>
              <a:rPr lang="en-US" sz="2800" b="1" dirty="0"/>
              <a:t>New Competition</a:t>
            </a:r>
          </a:p>
          <a:p>
            <a:pPr lvl="1"/>
            <a:r>
              <a:rPr lang="en-US" sz="2800" b="1" dirty="0"/>
              <a:t>Managed Care Formularies</a:t>
            </a:r>
          </a:p>
          <a:p>
            <a:pPr lvl="1"/>
            <a:r>
              <a:rPr lang="en-US" sz="2800" b="1" dirty="0"/>
              <a:t>Consent Decree</a:t>
            </a:r>
          </a:p>
          <a:p>
            <a:pPr lvl="1"/>
            <a:r>
              <a:rPr lang="en-US" sz="2800" b="1" dirty="0"/>
              <a:t>Patent Expiration</a:t>
            </a:r>
          </a:p>
          <a:p>
            <a:pPr lvl="1"/>
            <a:r>
              <a:rPr lang="en-US" sz="2800" b="1" dirty="0"/>
              <a:t>Realigning the Sales Force</a:t>
            </a:r>
          </a:p>
          <a:p>
            <a:pPr lvl="1"/>
            <a:endParaRPr lang="en-US" sz="28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xmlns="" id="{CFD1B611-B642-3026-DF6D-790760AD72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44" r="22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29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xmlns="" id="{B89E9C66-E38F-4FFF-B1A6-BA4E05DD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7295931" cy="830997"/>
          </a:xfrm>
        </p:spPr>
        <p:txBody>
          <a:bodyPr/>
          <a:lstStyle/>
          <a:p>
            <a:r>
              <a:rPr lang="en-US" dirty="0"/>
              <a:t>Realigning the Sales Force</a:t>
            </a:r>
            <a:br>
              <a:rPr lang="en-US" dirty="0"/>
            </a:br>
            <a:endParaRPr lang="en-US" dirty="0"/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xmlns="" id="{5A9FCEFE-ADCB-4861-8CEA-A074136512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FCE041C-95BD-44D2-B6C1-24D83ADE17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2536190" cy="438150"/>
          </a:xfrm>
        </p:spPr>
        <p:txBody>
          <a:bodyPr/>
          <a:lstStyle/>
          <a:p>
            <a:r>
              <a:rPr lang="en-US" dirty="0"/>
              <a:t>  Red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0AED82-F4F3-044A-B30A-FD32531B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Physicians</a:t>
            </a:r>
          </a:p>
          <a:p>
            <a:pPr lvl="1"/>
            <a:r>
              <a:rPr lang="en-US" b="1" dirty="0"/>
              <a:t>GP, FP, IM, Rheum's, Orthopedic Surgeons</a:t>
            </a:r>
          </a:p>
          <a:p>
            <a:r>
              <a:rPr lang="en-US" b="1" dirty="0"/>
              <a:t>Products</a:t>
            </a:r>
          </a:p>
          <a:p>
            <a:pPr lvl="1"/>
            <a:r>
              <a:rPr lang="en-US" b="1" dirty="0"/>
              <a:t>Naprosyn</a:t>
            </a:r>
          </a:p>
          <a:p>
            <a:pPr lvl="1"/>
            <a:r>
              <a:rPr lang="en-US" b="1" dirty="0" err="1"/>
              <a:t>Anaprox</a:t>
            </a:r>
            <a:endParaRPr lang="en-US" b="1" dirty="0"/>
          </a:p>
          <a:p>
            <a:pPr lvl="1"/>
            <a:r>
              <a:rPr lang="en-US" b="1" dirty="0" err="1"/>
              <a:t>Nasalide</a:t>
            </a:r>
            <a:endParaRPr lang="en-US" b="1" dirty="0"/>
          </a:p>
          <a:p>
            <a:pPr lvl="1"/>
            <a:r>
              <a:rPr lang="en-US" b="1" dirty="0" err="1"/>
              <a:t>Arane</a:t>
            </a:r>
            <a:endParaRPr lang="en-US" b="1" dirty="0"/>
          </a:p>
          <a:p>
            <a:pPr lvl="1"/>
            <a:r>
              <a:rPr lang="en-US" b="1" dirty="0" err="1"/>
              <a:t>Lidex</a:t>
            </a:r>
            <a:r>
              <a:rPr lang="en-US" b="1" dirty="0"/>
              <a:t>, </a:t>
            </a:r>
            <a:r>
              <a:rPr lang="en-US" b="1" dirty="0" err="1"/>
              <a:t>Synalar</a:t>
            </a:r>
            <a:endParaRPr lang="en-US" b="1" dirty="0"/>
          </a:p>
          <a:p>
            <a:pPr lvl="1"/>
            <a:r>
              <a:rPr lang="en-US" b="1" dirty="0"/>
              <a:t>Toradol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5DCF7EA-3411-4C0C-80B9-EA80529F64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2536190" cy="438150"/>
          </a:xfrm>
        </p:spPr>
        <p:txBody>
          <a:bodyPr/>
          <a:lstStyle/>
          <a:p>
            <a:r>
              <a:rPr lang="en-US" dirty="0"/>
              <a:t>  Blue Team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F833AD6-5D57-BE44-8842-EAACC39A6B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6"/>
            <a:ext cx="3474720" cy="3546977"/>
          </a:xfrm>
        </p:spPr>
        <p:txBody>
          <a:bodyPr/>
          <a:lstStyle/>
          <a:p>
            <a:r>
              <a:rPr lang="en-US" b="1" dirty="0"/>
              <a:t>Physicians</a:t>
            </a:r>
          </a:p>
          <a:p>
            <a:pPr lvl="1"/>
            <a:r>
              <a:rPr lang="en-US" b="1" dirty="0"/>
              <a:t>GP, FP, IM, OBGYNs, Cardiologists </a:t>
            </a:r>
          </a:p>
          <a:p>
            <a:r>
              <a:rPr lang="en-US" b="1" dirty="0"/>
              <a:t>Products</a:t>
            </a:r>
          </a:p>
          <a:p>
            <a:pPr lvl="1"/>
            <a:r>
              <a:rPr lang="en-US" b="1" dirty="0"/>
              <a:t>Naprosyn</a:t>
            </a:r>
          </a:p>
          <a:p>
            <a:pPr lvl="1"/>
            <a:r>
              <a:rPr lang="en-US" b="1" dirty="0" err="1"/>
              <a:t>Anaprox</a:t>
            </a:r>
            <a:endParaRPr lang="en-US" b="1" dirty="0"/>
          </a:p>
          <a:p>
            <a:pPr lvl="1"/>
            <a:r>
              <a:rPr lang="en-US" b="1" dirty="0" err="1"/>
              <a:t>Cardene</a:t>
            </a:r>
            <a:endParaRPr lang="en-US" b="1" dirty="0"/>
          </a:p>
          <a:p>
            <a:pPr lvl="1"/>
            <a:r>
              <a:rPr lang="en-US" b="1" dirty="0" err="1"/>
              <a:t>Ticlid</a:t>
            </a:r>
            <a:endParaRPr lang="en-US" b="1" dirty="0"/>
          </a:p>
          <a:p>
            <a:pPr lvl="1"/>
            <a:r>
              <a:rPr lang="en-US" b="1" dirty="0"/>
              <a:t>Toradol</a:t>
            </a:r>
          </a:p>
          <a:p>
            <a:pPr lvl="1"/>
            <a:r>
              <a:rPr lang="en-US" b="1" dirty="0" err="1"/>
              <a:t>Norinyl</a:t>
            </a:r>
            <a:endParaRPr lang="en-US" b="1" dirty="0"/>
          </a:p>
          <a:p>
            <a:pPr lvl="1"/>
            <a:r>
              <a:rPr lang="en-US" b="1" dirty="0" err="1"/>
              <a:t>Femstat</a:t>
            </a:r>
            <a:endParaRPr lang="en-US" b="1" dirty="0"/>
          </a:p>
          <a:p>
            <a:pPr lvl="1"/>
            <a:r>
              <a:rPr lang="en-US" b="1" dirty="0" err="1"/>
              <a:t>Evex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EB1EB18-010F-4370-A5A6-0A68EC2345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86320" y="2052478"/>
            <a:ext cx="4511040" cy="438150"/>
          </a:xfrm>
        </p:spPr>
        <p:txBody>
          <a:bodyPr/>
          <a:lstStyle/>
          <a:p>
            <a:r>
              <a:rPr lang="en-US" dirty="0"/>
              <a:t>Purple Team- Hospital/Military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69205F1B-456F-AF42-81AD-D646AEB4F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608011"/>
          </a:xfrm>
        </p:spPr>
        <p:txBody>
          <a:bodyPr/>
          <a:lstStyle/>
          <a:p>
            <a:r>
              <a:rPr lang="en-US" b="1" dirty="0"/>
              <a:t>All Physicians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Residency Programs</a:t>
            </a:r>
          </a:p>
          <a:p>
            <a:pPr lvl="1"/>
            <a:r>
              <a:rPr lang="en-US" b="1" dirty="0"/>
              <a:t>Rheumatology</a:t>
            </a:r>
          </a:p>
          <a:p>
            <a:pPr lvl="1"/>
            <a:r>
              <a:rPr lang="en-US" b="1" dirty="0"/>
              <a:t>Dermatology- Derm Force</a:t>
            </a:r>
          </a:p>
          <a:p>
            <a:pPr lvl="1"/>
            <a:r>
              <a:rPr lang="en-US" b="1" dirty="0"/>
              <a:t>OBGYN</a:t>
            </a:r>
          </a:p>
          <a:p>
            <a:pPr lvl="1"/>
            <a:r>
              <a:rPr lang="en-US" b="1" dirty="0"/>
              <a:t>Orthopedics</a:t>
            </a:r>
          </a:p>
          <a:p>
            <a:pPr marL="2667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360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A9014-ED64-4558-B1E1-D03F0EE32BEB}">
  <ds:schemaRefs>
    <ds:schemaRef ds:uri="http://purl.org/dc/elements/1.1/"/>
    <ds:schemaRef ds:uri="http://purl.org/dc/terms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1213</TotalTime>
  <Words>365</Words>
  <Application>Microsoft Office PowerPoint</Application>
  <PresentationFormat>Custom</PresentationFormat>
  <Paragraphs>138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 The Syntex  Sales Force Story</vt:lpstr>
      <vt:lpstr>Agenda</vt:lpstr>
      <vt:lpstr>The Fuel</vt:lpstr>
      <vt:lpstr>Sales Force Organization </vt:lpstr>
      <vt:lpstr>The Field</vt:lpstr>
      <vt:lpstr>Syntex was great to work with. Nancy was my representative and she anticipated my needs and worked diligently to provide great information.</vt:lpstr>
      <vt:lpstr>The Industry </vt:lpstr>
      <vt:lpstr>The Challenges</vt:lpstr>
      <vt:lpstr>Realigning the Sales Force </vt:lpstr>
      <vt:lpstr>           Achievements                                         1986  </vt:lpstr>
      <vt:lpstr>           Achievements              1991-92  </vt:lpstr>
      <vt:lpstr>Opportunities &amp; Growth </vt:lpstr>
      <vt:lpstr>The $5.3 Billion  Acquisition 1994</vt:lpstr>
      <vt:lpstr>Why did Roche acquire Syntex? </vt:lpstr>
      <vt:lpstr>Slide 15</vt:lpstr>
      <vt:lpstr>1994:  4th Largest Global Pharma Company     1. Merck    2. GlaxoSmithKline    3. Pfizer    4. Hoffman-La Roche    5. AstraZeneca    6. Eli Lilly    7. Bristol-Myers Squibb    8. Sanofi    9. Novartis          10. Johnson &amp; Johnson</vt:lpstr>
      <vt:lpstr>2024:  3rd Largest Global Pharma Company     1. Johnson &amp; Johnson    2. Pfizer    3. Hoffman La Roche    4. Novartis    5. Merck    6. Sanofi    7. AstraZeneca    8. GlaxoSmithKline    9. Abbvie (Humira)          10. Bristol-Myers Squibb</vt:lpstr>
      <vt:lpstr>Life after Syntex</vt:lpstr>
      <vt:lpstr>Life After Syntex </vt:lpstr>
      <vt:lpstr>       My Story </vt:lpstr>
      <vt:lpstr>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Syntex  Sales Force Story</dc:title>
  <dc:creator>Jack Tuttle</dc:creator>
  <cp:lastModifiedBy>William F. Taylor</cp:lastModifiedBy>
  <cp:revision>51</cp:revision>
  <cp:lastPrinted>2025-01-17T23:58:49Z</cp:lastPrinted>
  <dcterms:created xsi:type="dcterms:W3CDTF">2024-10-25T15:52:30Z</dcterms:created>
  <dcterms:modified xsi:type="dcterms:W3CDTF">2025-01-31T19:21:34Z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