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handoutMasterIdLst>
    <p:handoutMasterId r:id="rId153"/>
  </p:handoutMasterIdLst>
  <p:sldIdLst>
    <p:sldId id="483" r:id="rId2"/>
    <p:sldId id="393" r:id="rId3"/>
    <p:sldId id="258" r:id="rId4"/>
    <p:sldId id="257" r:id="rId5"/>
    <p:sldId id="354" r:id="rId6"/>
    <p:sldId id="370" r:id="rId7"/>
    <p:sldId id="371" r:id="rId8"/>
    <p:sldId id="446" r:id="rId9"/>
    <p:sldId id="449" r:id="rId10"/>
    <p:sldId id="265" r:id="rId11"/>
    <p:sldId id="261" r:id="rId12"/>
    <p:sldId id="416" r:id="rId13"/>
    <p:sldId id="352" r:id="rId14"/>
    <p:sldId id="351" r:id="rId15"/>
    <p:sldId id="266" r:id="rId16"/>
    <p:sldId id="353" r:id="rId17"/>
    <p:sldId id="268" r:id="rId18"/>
    <p:sldId id="430" r:id="rId19"/>
    <p:sldId id="372" r:id="rId20"/>
    <p:sldId id="373" r:id="rId21"/>
    <p:sldId id="374" r:id="rId22"/>
    <p:sldId id="375" r:id="rId23"/>
    <p:sldId id="376" r:id="rId24"/>
    <p:sldId id="263" r:id="rId25"/>
    <p:sldId id="459" r:id="rId26"/>
    <p:sldId id="466" r:id="rId27"/>
    <p:sldId id="467" r:id="rId28"/>
    <p:sldId id="433" r:id="rId29"/>
    <p:sldId id="438" r:id="rId30"/>
    <p:sldId id="434" r:id="rId31"/>
    <p:sldId id="440" r:id="rId32"/>
    <p:sldId id="436" r:id="rId33"/>
    <p:sldId id="437" r:id="rId34"/>
    <p:sldId id="432" r:id="rId35"/>
    <p:sldId id="443" r:id="rId36"/>
    <p:sldId id="441" r:id="rId37"/>
    <p:sldId id="404" r:id="rId38"/>
    <p:sldId id="428" r:id="rId39"/>
    <p:sldId id="427" r:id="rId40"/>
    <p:sldId id="406" r:id="rId41"/>
    <p:sldId id="426" r:id="rId42"/>
    <p:sldId id="425" r:id="rId43"/>
    <p:sldId id="273" r:id="rId44"/>
    <p:sldId id="419" r:id="rId45"/>
    <p:sldId id="407" r:id="rId46"/>
    <p:sldId id="390" r:id="rId47"/>
    <p:sldId id="465" r:id="rId48"/>
    <p:sldId id="458" r:id="rId49"/>
    <p:sldId id="461" r:id="rId50"/>
    <p:sldId id="403" r:id="rId51"/>
    <p:sldId id="396" r:id="rId52"/>
    <p:sldId id="420" r:id="rId53"/>
    <p:sldId id="418" r:id="rId54"/>
    <p:sldId id="422" r:id="rId55"/>
    <p:sldId id="274" r:id="rId56"/>
    <p:sldId id="276" r:id="rId57"/>
    <p:sldId id="277" r:id="rId58"/>
    <p:sldId id="338" r:id="rId59"/>
    <p:sldId id="405" r:id="rId60"/>
    <p:sldId id="391" r:id="rId61"/>
    <p:sldId id="279" r:id="rId62"/>
    <p:sldId id="366" r:id="rId63"/>
    <p:sldId id="367" r:id="rId64"/>
    <p:sldId id="368" r:id="rId65"/>
    <p:sldId id="280" r:id="rId66"/>
    <p:sldId id="380" r:id="rId67"/>
    <p:sldId id="281" r:id="rId68"/>
    <p:sldId id="369" r:id="rId69"/>
    <p:sldId id="362" r:id="rId70"/>
    <p:sldId id="377" r:id="rId71"/>
    <p:sldId id="463" r:id="rId72"/>
    <p:sldId id="478" r:id="rId73"/>
    <p:sldId id="482" r:id="rId74"/>
    <p:sldId id="469" r:id="rId75"/>
    <p:sldId id="474" r:id="rId76"/>
    <p:sldId id="472" r:id="rId77"/>
    <p:sldId id="473" r:id="rId78"/>
    <p:sldId id="470" r:id="rId79"/>
    <p:sldId id="475" r:id="rId80"/>
    <p:sldId id="282" r:id="rId81"/>
    <p:sldId id="288" r:id="rId82"/>
    <p:sldId id="287" r:id="rId83"/>
    <p:sldId id="283" r:id="rId84"/>
    <p:sldId id="476" r:id="rId85"/>
    <p:sldId id="450" r:id="rId86"/>
    <p:sldId id="293" r:id="rId87"/>
    <p:sldId id="336" r:id="rId88"/>
    <p:sldId id="452" r:id="rId89"/>
    <p:sldId id="378" r:id="rId90"/>
    <p:sldId id="462" r:id="rId91"/>
    <p:sldId id="340" r:id="rId92"/>
    <p:sldId id="337" r:id="rId93"/>
    <p:sldId id="286" r:id="rId94"/>
    <p:sldId id="389" r:id="rId95"/>
    <p:sldId id="385" r:id="rId96"/>
    <p:sldId id="386" r:id="rId97"/>
    <p:sldId id="388" r:id="rId98"/>
    <p:sldId id="382" r:id="rId99"/>
    <p:sldId id="383" r:id="rId100"/>
    <p:sldId id="401" r:id="rId101"/>
    <p:sldId id="284" r:id="rId102"/>
    <p:sldId id="379" r:id="rId103"/>
    <p:sldId id="358" r:id="rId104"/>
    <p:sldId id="357" r:id="rId105"/>
    <p:sldId id="289" r:id="rId106"/>
    <p:sldId id="290" r:id="rId107"/>
    <p:sldId id="291" r:id="rId108"/>
    <p:sldId id="431" r:id="rId109"/>
    <p:sldId id="415" r:id="rId110"/>
    <p:sldId id="392" r:id="rId111"/>
    <p:sldId id="409" r:id="rId112"/>
    <p:sldId id="309" r:id="rId113"/>
    <p:sldId id="412" r:id="rId114"/>
    <p:sldId id="413" r:id="rId115"/>
    <p:sldId id="414" r:id="rId116"/>
    <p:sldId id="453" r:id="rId117"/>
    <p:sldId id="303" r:id="rId118"/>
    <p:sldId id="355" r:id="rId119"/>
    <p:sldId id="325" r:id="rId120"/>
    <p:sldId id="324" r:id="rId121"/>
    <p:sldId id="321" r:id="rId122"/>
    <p:sldId id="444" r:id="rId123"/>
    <p:sldId id="320" r:id="rId124"/>
    <p:sldId id="323" r:id="rId125"/>
    <p:sldId id="384" r:id="rId126"/>
    <p:sldId id="329" r:id="rId127"/>
    <p:sldId id="328" r:id="rId128"/>
    <p:sldId id="307" r:id="rId129"/>
    <p:sldId id="308" r:id="rId130"/>
    <p:sldId id="315" r:id="rId131"/>
    <p:sldId id="399" r:id="rId132"/>
    <p:sldId id="334" r:id="rId133"/>
    <p:sldId id="311" r:id="rId134"/>
    <p:sldId id="318" r:id="rId135"/>
    <p:sldId id="316" r:id="rId136"/>
    <p:sldId id="317" r:id="rId137"/>
    <p:sldId id="451" r:id="rId138"/>
    <p:sldId id="345" r:id="rId139"/>
    <p:sldId id="363" r:id="rId140"/>
    <p:sldId id="350" r:id="rId141"/>
    <p:sldId id="310" r:id="rId142"/>
    <p:sldId id="333" r:id="rId143"/>
    <p:sldId id="306" r:id="rId144"/>
    <p:sldId id="332" r:id="rId145"/>
    <p:sldId id="400" r:id="rId146"/>
    <p:sldId id="417" r:id="rId147"/>
    <p:sldId id="305" r:id="rId148"/>
    <p:sldId id="364" r:id="rId149"/>
    <p:sldId id="464" r:id="rId150"/>
    <p:sldId id="460" r:id="rId151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ard Peters" initials="HP" lastIdx="1" clrIdx="0">
    <p:extLst>
      <p:ext uri="{19B8F6BF-5375-455C-9EA6-DF929625EA0E}">
        <p15:presenceInfo xmlns:p15="http://schemas.microsoft.com/office/powerpoint/2012/main" userId="320728f37ec075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0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316" autoAdjust="0"/>
    <p:restoredTop sz="86410" autoAdjust="0"/>
  </p:normalViewPr>
  <p:slideViewPr>
    <p:cSldViewPr snapToGrid="0">
      <p:cViewPr varScale="1">
        <p:scale>
          <a:sx n="74" d="100"/>
          <a:sy n="74" d="100"/>
        </p:scale>
        <p:origin x="57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-37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ommentAuthors" Target="commentAuthor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342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921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342" y="8894921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F7AC58-F7FC-4E1B-93E4-4837E4D279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46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pPr>
              <a:defRPr/>
            </a:pPr>
            <a:fld id="{6F5C9877-772C-4BAB-9795-D6246B0C156A}" type="datetimeFigureOut">
              <a:rPr lang="en-US"/>
              <a:pPr>
                <a:defRPr/>
              </a:pPr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pPr>
              <a:defRPr/>
            </a:pPr>
            <a:fld id="{7DEB6E30-22A2-4FE0-AFA9-E0299F2711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16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F7F908-54AB-4E8E-8D76-A0536FB8E7DF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6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C6D1A8-F222-4BE5-BC70-6BDF403E5BA7}" type="slidenum">
              <a:rPr lang="en-US" sz="1200"/>
              <a:pPr eaLnBrk="1" hangingPunct="1"/>
              <a:t>11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0DF4B5-182A-43B7-A3D3-9179FB7B43EA}" type="slidenum">
              <a:rPr lang="en-US" sz="1200">
                <a:solidFill>
                  <a:prstClr val="black"/>
                </a:solidFill>
              </a:rPr>
              <a:pPr eaLnBrk="1" hangingPunct="1"/>
              <a:t>131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BDC0F1-28E4-4137-96CF-16877FD7D945}" type="slidenum">
              <a:rPr lang="en-US" sz="1200"/>
              <a:pPr eaLnBrk="1" hangingPunct="1"/>
              <a:t>132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8A5912-7E14-4812-808F-A3C1CB67CB91}" type="slidenum">
              <a:rPr lang="en-US" sz="1200"/>
              <a:pPr eaLnBrk="1" hangingPunct="1"/>
              <a:t>133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23ADE4-6620-4602-8667-8F786349F92D}" type="slidenum">
              <a:rPr lang="en-US" sz="1200"/>
              <a:pPr eaLnBrk="1" hangingPunct="1"/>
              <a:t>134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98B362-7361-40A5-BFE0-A9AA1AD6F291}" type="slidenum">
              <a:rPr lang="en-US" sz="1200"/>
              <a:pPr eaLnBrk="1" hangingPunct="1"/>
              <a:t>135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A63800-C213-4A72-ABBC-A4DACC76BC8F}" type="slidenum">
              <a:rPr lang="en-US" sz="1200"/>
              <a:pPr eaLnBrk="1" hangingPunct="1"/>
              <a:t>136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26ED8A-0432-4E25-94B1-8660D0518F7F}" type="slidenum">
              <a:rPr lang="en-US" sz="1200"/>
              <a:pPr eaLnBrk="1" hangingPunct="1"/>
              <a:t>138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69CF3C-44F9-4643-BFEE-A1E29EDA7829}" type="slidenum">
              <a:rPr lang="en-US" sz="1200"/>
              <a:pPr eaLnBrk="1" hangingPunct="1"/>
              <a:t>139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97D15D-C8AA-48C8-B1FB-6C2FD7E1BC8E}" type="slidenum">
              <a:rPr lang="en-US" sz="1200"/>
              <a:pPr eaLnBrk="1" hangingPunct="1"/>
              <a:t>140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4E6EF8-1D06-4B46-BF4E-FF71DDC18604}" type="slidenum">
              <a:rPr lang="en-US" sz="1200"/>
              <a:pPr eaLnBrk="1" hangingPunct="1"/>
              <a:t>141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C6D1A8-F222-4BE5-BC70-6BDF403E5BA7}" type="slidenum">
              <a:rPr lang="en-US" sz="1200">
                <a:solidFill>
                  <a:prstClr val="black"/>
                </a:solidFill>
              </a:rPr>
              <a:pPr eaLnBrk="1" hangingPunct="1"/>
              <a:t>12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97E921-4158-45F1-B419-C5D176AF85C6}" type="slidenum">
              <a:rPr lang="en-US" sz="1200"/>
              <a:pPr eaLnBrk="1" hangingPunct="1"/>
              <a:t>142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606A8-B34D-4B0F-B504-0C834748BA8D}" type="slidenum">
              <a:rPr lang="en-US" sz="1200"/>
              <a:pPr eaLnBrk="1" hangingPunct="1"/>
              <a:t>143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8E322B-0F3E-4377-BA0E-67B0E08D9580}" type="slidenum">
              <a:rPr lang="en-US" sz="1200"/>
              <a:pPr eaLnBrk="1" hangingPunct="1"/>
              <a:t>144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0DF4B5-182A-43B7-A3D3-9179FB7B43EA}" type="slidenum">
              <a:rPr lang="en-US" sz="1200">
                <a:solidFill>
                  <a:prstClr val="black"/>
                </a:solidFill>
              </a:rPr>
              <a:pPr eaLnBrk="1" hangingPunct="1"/>
              <a:t>145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92EB77-45B3-4D05-95B0-1A6C5AD65730}" type="slidenum">
              <a:rPr lang="en-US" sz="1200"/>
              <a:pPr eaLnBrk="1" hangingPunct="1"/>
              <a:t>147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570F78-272B-4901-9908-B615C7499015}" type="slidenum">
              <a:rPr lang="en-US" sz="1200"/>
              <a:pPr eaLnBrk="1" hangingPunct="1"/>
              <a:t>148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799345-8BFB-493D-AAE6-C6C580DC5574}" type="slidenum">
              <a:rPr lang="en-US" sz="1200"/>
              <a:pPr eaLnBrk="1" hangingPunct="1"/>
              <a:t>13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6D89A3-985E-4F08-B75B-15ACCCB2B88C}" type="slidenum">
              <a:rPr lang="en-US" sz="1200"/>
              <a:pPr eaLnBrk="1" hangingPunct="1"/>
              <a:t>14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408F02-0F09-4F4F-B7FE-4ADBAEAE9D5A}" type="slidenum">
              <a:rPr lang="en-US" sz="1200"/>
              <a:pPr eaLnBrk="1" hangingPunct="1"/>
              <a:t>15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8730A1-0AD2-4B85-B61E-B2716F754CD5}" type="slidenum">
              <a:rPr lang="en-US" sz="1200"/>
              <a:pPr eaLnBrk="1" hangingPunct="1"/>
              <a:t>16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9A309B-1D20-44A4-BA5E-ED5EE98A5D42}" type="slidenum">
              <a:rPr lang="en-US" sz="1200"/>
              <a:pPr eaLnBrk="1" hangingPunct="1"/>
              <a:t>17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194B1A-5F4A-4B31-AB67-7AA28F765BBB}" type="slidenum">
              <a:rPr lang="en-US" sz="1200"/>
              <a:pPr eaLnBrk="1" hangingPunct="1"/>
              <a:t>19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8D2AF9-7163-4964-B6F5-8961656A9BBF}" type="slidenum">
              <a:rPr lang="en-US" sz="1200"/>
              <a:pPr eaLnBrk="1" hangingPunct="1"/>
              <a:t>20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6E1FE8-333C-4783-9CBC-C3C6236FED85}" type="slidenum">
              <a:rPr lang="en-US" sz="1200"/>
              <a:pPr eaLnBrk="1" hangingPunct="1"/>
              <a:t>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F7F908-54AB-4E8E-8D76-A0536FB8E7DF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D178E23-6821-4AD3-805E-FFE73D3DCFA6}" type="slidenum">
              <a:rPr lang="en-US" sz="1200"/>
              <a:pPr eaLnBrk="1" hangingPunct="1"/>
              <a:t>22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3B4C9A-A5F1-4028-BDAC-1890EABC6ED1}" type="slidenum">
              <a:rPr lang="en-US" sz="1200"/>
              <a:pPr eaLnBrk="1" hangingPunct="1"/>
              <a:t>23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E1C33-7762-422B-89D0-A59E4EAE723E}" type="slidenum">
              <a:rPr lang="en-US" sz="1200"/>
              <a:pPr eaLnBrk="1" hangingPunct="1"/>
              <a:t>24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61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E1C33-7762-422B-89D0-A59E4EAE723E}" type="slidenum">
              <a:rPr lang="en-US" sz="1200"/>
              <a:pPr eaLnBrk="1" hangingPunct="1"/>
              <a:t>29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E1C33-7762-422B-89D0-A59E4EAE723E}" type="slidenum">
              <a:rPr lang="en-US" sz="1200"/>
              <a:pPr eaLnBrk="1" hangingPunct="1"/>
              <a:t>31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E1C33-7762-422B-89D0-A59E4EAE723E}" type="slidenum">
              <a:rPr lang="en-US" sz="1200"/>
              <a:pPr eaLnBrk="1" hangingPunct="1"/>
              <a:t>36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9BD0B8-45AF-4518-8722-D5D450F28E55}" type="slidenum">
              <a:rPr lang="en-US" sz="1200"/>
              <a:pPr eaLnBrk="1" hangingPunct="1"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E53C90-5081-4F96-AF93-768FE6B3DF44}" type="slidenum">
              <a:rPr lang="en-US" sz="1200">
                <a:solidFill>
                  <a:prstClr val="black"/>
                </a:solidFill>
              </a:rPr>
              <a:pPr eaLnBrk="1" hangingPunct="1"/>
              <a:t>40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41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42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/>
              <a:pPr eaLnBrk="1" hangingPunct="1"/>
              <a:t>43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45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CBD9A1-EC8A-4A90-B346-60067785D44B}" type="slidenum">
              <a:rPr lang="en-US" sz="1200"/>
              <a:pPr eaLnBrk="1" hangingPunct="1"/>
              <a:t>46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17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50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0DF4B5-182A-43B7-A3D3-9179FB7B43EA}" type="slidenum">
              <a:rPr lang="en-US" sz="1200">
                <a:solidFill>
                  <a:prstClr val="black"/>
                </a:solidFill>
              </a:rPr>
              <a:pPr eaLnBrk="1" hangingPunct="1"/>
              <a:t>51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C8444-0A90-442D-BF05-3F648D6B4EB4}" type="slidenum">
              <a:rPr lang="en-US" sz="1200">
                <a:solidFill>
                  <a:prstClr val="black"/>
                </a:solidFill>
              </a:rPr>
              <a:pPr eaLnBrk="1" hangingPunct="1"/>
              <a:t>52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3D895D-2D10-432B-9EB7-CE3A1E08B3AB}" type="slidenum">
              <a:rPr lang="en-US" sz="1200"/>
              <a:pPr eaLnBrk="1" hangingPunct="1"/>
              <a:t>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352716-13A0-4D56-9AE1-05E5F602F86A}" type="slidenum">
              <a:rPr lang="en-US" sz="1200"/>
              <a:pPr eaLnBrk="1" hangingPunct="1"/>
              <a:t>55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785762-C827-4E3E-81AF-A7917B21BF3E}" type="slidenum">
              <a:rPr lang="en-US" sz="1200"/>
              <a:pPr eaLnBrk="1" hangingPunct="1"/>
              <a:t>56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A9DB74-2690-491A-B96E-39D4809E7BB4}" type="slidenum">
              <a:rPr lang="en-US" sz="1200"/>
              <a:pPr eaLnBrk="1" hangingPunct="1"/>
              <a:t>57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02BD5D-FC4C-420E-A583-4232BA16AC52}" type="slidenum">
              <a:rPr lang="en-US" sz="1200"/>
              <a:pPr eaLnBrk="1" hangingPunct="1"/>
              <a:t>58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CBD9A1-EC8A-4A90-B346-60067785D44B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770186-21FA-48F4-B6CE-6418AAF2C791}" type="slidenum">
              <a:rPr lang="en-US" sz="1200"/>
              <a:pPr eaLnBrk="1" hangingPunct="1"/>
              <a:t>60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AEDEBD-FD89-431D-8F80-7430ADF4D08D}" type="slidenum">
              <a:rPr lang="en-US" sz="1200"/>
              <a:pPr eaLnBrk="1" hangingPunct="1"/>
              <a:t>61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E53C90-5081-4F96-AF93-768FE6B3DF44}" type="slidenum">
              <a:rPr lang="en-US" sz="1200"/>
              <a:pPr eaLnBrk="1" hangingPunct="1"/>
              <a:t>62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E233C5-9868-4F06-927E-A029A7510DB5}" type="slidenum">
              <a:rPr lang="en-US" sz="1200"/>
              <a:pPr eaLnBrk="1" hangingPunct="1"/>
              <a:t>63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8D7585-5822-4435-9E9F-ACB9FB221D81}" type="slidenum">
              <a:rPr lang="en-US" sz="1200"/>
              <a:pPr eaLnBrk="1" hangingPunct="1"/>
              <a:t>64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5CC4C7-8991-49BD-9C80-7EA5B6BDDEC4}" type="slidenum">
              <a:rPr lang="en-US" sz="1200"/>
              <a:pPr eaLnBrk="1" hangingPunct="1"/>
              <a:t>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612F4B-85B0-47FD-A547-C53016678DB3}" type="slidenum">
              <a:rPr lang="en-US" sz="1200"/>
              <a:pPr eaLnBrk="1" hangingPunct="1"/>
              <a:t>65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BD78CB-7288-450B-999C-6CA0614C67F7}" type="slidenum">
              <a:rPr lang="en-US" sz="1200"/>
              <a:pPr eaLnBrk="1" hangingPunct="1"/>
              <a:t>66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A80018-F2EB-4DF6-AA7D-B6AE3DB5339F}" type="slidenum">
              <a:rPr lang="en-US" sz="1200"/>
              <a:pPr eaLnBrk="1" hangingPunct="1"/>
              <a:t>67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2D88F5-BBF0-411D-B3CF-025D716D1C4C}" type="slidenum">
              <a:rPr lang="en-US" sz="1200"/>
              <a:pPr eaLnBrk="1" hangingPunct="1"/>
              <a:t>68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161BDE-7385-4B83-BFCC-C3BD20354053}" type="slidenum">
              <a:rPr lang="en-US" sz="1200"/>
              <a:pPr eaLnBrk="1" hangingPunct="1"/>
              <a:t>69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AC763F-61B5-4A8C-BE8D-5F4945998CAA}" type="slidenum">
              <a:rPr lang="en-US" sz="1200"/>
              <a:pPr eaLnBrk="1" hangingPunct="1"/>
              <a:t>70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346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139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434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B6E30-22A2-4FE0-AFA9-E0299F27111C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43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5450E7-9C74-41BB-A3E4-B0ECC7A063A5}" type="slidenum">
              <a:rPr lang="en-US" sz="1200"/>
              <a:pPr eaLnBrk="1" hangingPunct="1"/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366E89-CC1D-4717-B936-5EBA336B4C6F}" type="slidenum">
              <a:rPr lang="en-US" sz="1200"/>
              <a:pPr eaLnBrk="1" hangingPunct="1"/>
              <a:t>80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D0FE7D-EC22-45A7-A4C1-ADA3380171BD}" type="slidenum">
              <a:rPr lang="en-US" sz="1200"/>
              <a:pPr eaLnBrk="1" hangingPunct="1"/>
              <a:t>81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2F5FD4-E697-434F-B5D0-6008C8F20FD4}" type="slidenum">
              <a:rPr lang="en-US" sz="1200"/>
              <a:pPr eaLnBrk="1" hangingPunct="1"/>
              <a:t>82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001381-1F30-4795-9EA8-791982C6025F}" type="slidenum">
              <a:rPr lang="en-US" sz="1200"/>
              <a:pPr eaLnBrk="1" hangingPunct="1"/>
              <a:t>83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58CD83-FFA4-49EF-96B8-E37A2E366091}" type="slidenum">
              <a:rPr lang="en-US" sz="1200"/>
              <a:pPr eaLnBrk="1" hangingPunct="1"/>
              <a:t>86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77E9AB-CF44-4ECB-B734-ADFA1319381F}" type="slidenum">
              <a:rPr lang="en-US" sz="1200"/>
              <a:pPr eaLnBrk="1" hangingPunct="1"/>
              <a:t>87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BB756F-3DD8-473C-9F4D-515FD109C764}" type="slidenum">
              <a:rPr lang="en-US" sz="1200"/>
              <a:pPr eaLnBrk="1" hangingPunct="1"/>
              <a:t>89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0DF4B5-182A-43B7-A3D3-9179FB7B43EA}" type="slidenum">
              <a:rPr lang="en-US" sz="1200"/>
              <a:pPr eaLnBrk="1" hangingPunct="1"/>
              <a:t>91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34E0C9-13A4-448F-A98A-A48F6ACF4E66}" type="slidenum">
              <a:rPr lang="en-US" sz="1200"/>
              <a:pPr eaLnBrk="1" hangingPunct="1"/>
              <a:t>92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74F0927-6C48-4E17-A909-AFDFE9E1EC20}" type="slidenum">
              <a:rPr lang="en-US" sz="1200"/>
              <a:pPr eaLnBrk="1" hangingPunct="1"/>
              <a:t>93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BB8D47-2212-4719-ADD3-10FBAF1D0CAE}" type="slidenum">
              <a:rPr lang="en-US" sz="1200"/>
              <a:pPr eaLnBrk="1" hangingPunct="1"/>
              <a:t>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A9B4A26-0B08-43E7-9F66-8CDB16A68D0A}" type="slidenum">
              <a:rPr lang="en-US" sz="1200"/>
              <a:pPr eaLnBrk="1" hangingPunct="1"/>
              <a:t>94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931237-CE94-4EA3-B967-BBEB33ABDB8D}" type="slidenum">
              <a:rPr lang="en-US" sz="1200"/>
              <a:pPr eaLnBrk="1" hangingPunct="1"/>
              <a:t>95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2EFA51-FC79-4E64-8D69-12EA410C27F9}" type="slidenum">
              <a:rPr lang="en-US" sz="1200"/>
              <a:pPr eaLnBrk="1" hangingPunct="1"/>
              <a:t>96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09B730-00F9-49B2-BCD8-43A99B568BD3}" type="slidenum">
              <a:rPr lang="en-US" sz="1200"/>
              <a:pPr eaLnBrk="1" hangingPunct="1"/>
              <a:t>97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79DEC3-7272-42E1-A3E7-6C7B51F8E5D6}" type="slidenum">
              <a:rPr lang="en-US" sz="1200"/>
              <a:pPr eaLnBrk="1" hangingPunct="1"/>
              <a:t>98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B23A8F-4030-4807-84D4-F1CF135E8EC6}" type="slidenum">
              <a:rPr lang="en-US" sz="1200"/>
              <a:pPr eaLnBrk="1" hangingPunct="1"/>
              <a:t>99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0DF4B5-182A-43B7-A3D3-9179FB7B43EA}" type="slidenum">
              <a:rPr lang="en-US" sz="1200">
                <a:solidFill>
                  <a:prstClr val="black"/>
                </a:solidFill>
              </a:rPr>
              <a:pPr eaLnBrk="1" hangingPunct="1"/>
              <a:t>100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538F17-2DA0-4580-8C4C-02408827F602}" type="slidenum">
              <a:rPr lang="en-US" sz="1200"/>
              <a:pPr eaLnBrk="1" hangingPunct="1"/>
              <a:t>101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14E13B-90E9-4CC3-A0D4-909C8B008B99}" type="slidenum">
              <a:rPr lang="en-US" sz="1200"/>
              <a:pPr eaLnBrk="1" hangingPunct="1"/>
              <a:t>102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39EDF-CBE4-454D-A807-540DBE529FD0}" type="slidenum">
              <a:rPr lang="en-US" sz="1200"/>
              <a:pPr eaLnBrk="1" hangingPunct="1"/>
              <a:t>103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F9F13C-33D2-4EF3-A170-CE17D84B6F8C}" type="slidenum">
              <a:rPr lang="en-US" sz="1200">
                <a:solidFill>
                  <a:prstClr val="black"/>
                </a:solidFill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25DBA4-EEC5-4763-A562-5CB81DCA6094}" type="slidenum">
              <a:rPr lang="en-US" sz="1200"/>
              <a:pPr eaLnBrk="1" hangingPunct="1"/>
              <a:t>104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862AE6-23DF-422D-B480-CC7112A7E125}" type="slidenum">
              <a:rPr lang="en-US" sz="1200"/>
              <a:pPr eaLnBrk="1" hangingPunct="1"/>
              <a:t>105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C885EA-0EA7-4F72-A67C-DA0B5990AD7F}" type="slidenum">
              <a:rPr lang="en-US" sz="1200"/>
              <a:pPr eaLnBrk="1" hangingPunct="1"/>
              <a:t>106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40F13D-74F9-480A-AD63-BDAC33A7493B}" type="slidenum">
              <a:rPr lang="en-US" sz="1200"/>
              <a:pPr eaLnBrk="1" hangingPunct="1"/>
              <a:t>107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AA0AEC6-89CE-4C86-A6DA-99930E8800D7}" type="slidenum">
              <a:rPr lang="en-US" sz="1200"/>
              <a:pPr eaLnBrk="1" hangingPunct="1"/>
              <a:t>110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D50147-7FCE-47FD-9831-225635CDB1F7}" type="slidenum">
              <a:rPr lang="en-US" sz="1200">
                <a:solidFill>
                  <a:prstClr val="black"/>
                </a:solidFill>
              </a:rPr>
              <a:pPr eaLnBrk="1" hangingPunct="1"/>
              <a:t>111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FE5613-0FED-424F-8A72-C179E7325A95}" type="slidenum">
              <a:rPr lang="en-US" sz="1200"/>
              <a:pPr eaLnBrk="1" hangingPunct="1"/>
              <a:t>112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D3EFE-4F72-4C44-8D20-724A1F49C55D}" type="slidenum">
              <a:rPr lang="en-US" sz="1200"/>
              <a:pPr eaLnBrk="1" hangingPunct="1"/>
              <a:t>117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73DF26-FA9E-4A1D-9EEC-F11D93712D65}" type="slidenum">
              <a:rPr lang="en-US" sz="1200"/>
              <a:pPr eaLnBrk="1" hangingPunct="1"/>
              <a:t>118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22AD94-FBD1-436D-8B69-844C84EB97EE}" type="slidenum">
              <a:rPr lang="en-US" sz="1200"/>
              <a:pPr eaLnBrk="1" hangingPunct="1"/>
              <a:t>119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FD0ED9-6BE2-4E32-B030-8438A475E13F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944125-70B7-4335-B9D9-DF38DB9E38BF}" type="slidenum">
              <a:rPr lang="en-US" sz="1200"/>
              <a:pPr eaLnBrk="1" hangingPunct="1"/>
              <a:t>120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1D3E60-4660-45E1-A3AE-285E8D2A91E8}" type="slidenum">
              <a:rPr lang="en-US" sz="1200"/>
              <a:pPr eaLnBrk="1" hangingPunct="1"/>
              <a:t>121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13C801-ADD8-4C43-97A8-84772A0509DE}" type="slidenum">
              <a:rPr lang="en-US" sz="1200"/>
              <a:pPr eaLnBrk="1" hangingPunct="1"/>
              <a:t>123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7EE7C2-45BB-4A60-A6C8-AC4A7093507E}" type="slidenum">
              <a:rPr lang="en-US" sz="1200"/>
              <a:pPr eaLnBrk="1" hangingPunct="1"/>
              <a:t>124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26064C-C117-4E79-89B7-2B8CC4F1FB70}" type="slidenum">
              <a:rPr lang="en-US" sz="1200"/>
              <a:pPr eaLnBrk="1" hangingPunct="1"/>
              <a:t>125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33B744-9041-483B-A37A-9175C309FAC8}" type="slidenum">
              <a:rPr lang="en-US" sz="1200"/>
              <a:pPr eaLnBrk="1" hangingPunct="1"/>
              <a:t>126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64640BF-89B6-4719-81F5-A43192659F54}" type="slidenum">
              <a:rPr lang="en-US" sz="1200"/>
              <a:pPr eaLnBrk="1" hangingPunct="1"/>
              <a:t>127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82CB82-437D-4B3C-ACAA-D60CB2883A0C}" type="slidenum">
              <a:rPr lang="en-US" sz="1200"/>
              <a:pPr eaLnBrk="1" hangingPunct="1"/>
              <a:t>128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F4A8F3-A75E-42E7-A9FB-463A3D028D8B}" type="slidenum">
              <a:rPr lang="en-US" sz="1200"/>
              <a:pPr eaLnBrk="1" hangingPunct="1"/>
              <a:t>129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3233" indent="-29355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4204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3885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13567" indent="-23484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77696B-16B8-414A-86DC-B2A5A8361052}" type="slidenum">
              <a:rPr lang="en-US" sz="1200"/>
              <a:pPr eaLnBrk="1" hangingPunct="1"/>
              <a:t>130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25D53-3027-4DBC-90E9-9034A54FAF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5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116CE-8E9D-4A22-BDFF-AE3D5F4772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22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B79FA-B120-49AC-A6A8-CCB2E81DE1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4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E0AFC-E5DC-4DFB-BFEC-0042154344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54E35-E4E8-4E7F-8BC0-BEAE46331E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3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E5C28-F7BD-4F5E-B755-144546318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4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59811-DC14-4C27-AE1E-3DB3B3B127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6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CEDFA-A68B-4155-97A3-27F6C15E3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9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1EA27-9BB0-4537-9145-0BB8E2BBEF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1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F0EF4-195A-40B8-82E8-276DA443EA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EA96B-7D82-4B36-AFEB-522E5D2DED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0B55-8660-449E-A6FB-B5A0EA5C50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1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C5C4C0-4992-49FA-BA80-AA7549744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://en.wikipedia.org/wiki/File:Adenine_chemical_structure.png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en.wikipedia.org/wiki/File:Thymine_chemical_structure.png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denine_chemical_structure.pn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en.wikipedia.org/wiki/File:Thymine_chemical_structure.png" TargetMode="Externa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ytosine_chemical_structure.pn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://en.wikipedia.org/wiki/File:Guanin.svg" TargetMode="Externa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7/Anandamide_skeletal.sv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(+)-Catechin.pn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17032011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cbi.nlm.nih.gov/pubmed/11684527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05325" y="942975"/>
            <a:ext cx="4279900" cy="30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dirty="0">
                <a:solidFill>
                  <a:srgbClr val="FFCC99"/>
                </a:solidFill>
                <a:latin typeface="Kitty Katt" pitchFamily="34" charset="0"/>
              </a:rPr>
              <a:t>Chocolate Food of  the Gods</a:t>
            </a:r>
          </a:p>
          <a:p>
            <a:pPr algn="ctr"/>
            <a:endParaRPr lang="en-US" sz="2800" dirty="0">
              <a:solidFill>
                <a:srgbClr val="FFCC99"/>
              </a:solidFill>
              <a:latin typeface="AdLib BT" pitchFamily="82" charset="0"/>
            </a:endParaRPr>
          </a:p>
        </p:txBody>
      </p:sp>
      <p:pic>
        <p:nvPicPr>
          <p:cNvPr id="120835" name="Picture 3" descr="j02322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792" y="257175"/>
            <a:ext cx="1243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j02159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1" y="-462579"/>
            <a:ext cx="4953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QM@podiu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373269"/>
            <a:ext cx="446087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250974" y="3429000"/>
            <a:ext cx="6333066" cy="3651956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CC99"/>
                </a:solidFill>
              </a:rPr>
              <a:t>by </a:t>
            </a:r>
          </a:p>
          <a:p>
            <a:pPr eaLnBrk="1" hangingPunct="1"/>
            <a:r>
              <a:rPr lang="en-US" b="1" dirty="0">
                <a:solidFill>
                  <a:srgbClr val="FFCC99"/>
                </a:solidFill>
              </a:rPr>
              <a:t>HOWARD &amp; SALLY PETERS SYNTEX –SYVA AA       MOUNTAIN VIEW  CA   </a:t>
            </a:r>
          </a:p>
          <a:p>
            <a:pPr eaLnBrk="1" hangingPunct="1"/>
            <a:r>
              <a:rPr lang="en-US" b="1" dirty="0">
                <a:solidFill>
                  <a:srgbClr val="FFCC99"/>
                </a:solidFill>
              </a:rPr>
              <a:t>   FEBRUARY 2023</a:t>
            </a:r>
          </a:p>
        </p:txBody>
      </p:sp>
      <p:pic>
        <p:nvPicPr>
          <p:cNvPr id="7" name="Picture 6" descr="C:\Documents and Settings\Will\Desktop\HMP New Presentation\Howard and Sally.jpg">
            <a:extLst>
              <a:ext uri="{FF2B5EF4-FFF2-40B4-BE49-F238E27FC236}">
                <a16:creationId xmlns:a16="http://schemas.microsoft.com/office/drawing/2014/main" id="{269F8233-4547-45B8-9A35-38FC3FC0CFA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719803" y="8851197"/>
            <a:ext cx="864462" cy="113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ACAC1-C4D1-B17C-FB79-09D0FF4F54AE}"/>
              </a:ext>
            </a:extLst>
          </p:cNvPr>
          <p:cNvSpPr txBox="1"/>
          <p:nvPr/>
        </p:nvSpPr>
        <p:spPr>
          <a:xfrm flipH="1">
            <a:off x="2349752" y="4527912"/>
            <a:ext cx="45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CB98-75C2-E489-0616-1005AC2A87EC}"/>
              </a:ext>
            </a:extLst>
          </p:cNvPr>
          <p:cNvSpPr txBox="1"/>
          <p:nvPr/>
        </p:nvSpPr>
        <p:spPr>
          <a:xfrm flipH="1">
            <a:off x="6645274" y="4989577"/>
            <a:ext cx="45719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.EPC business meeting at </a:t>
            </a:r>
            <a:r>
              <a:rPr lang="en-US" dirty="0" err="1"/>
              <a:t>hn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6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C:\Documents and Settings\Will\Desktop\HMP New Presentation\Gall-pete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71500"/>
            <a:ext cx="8001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752600" y="5821363"/>
            <a:ext cx="586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C99"/>
                </a:solidFill>
              </a:rPr>
              <a:t>Gall-Peters Map</a:t>
            </a:r>
          </a:p>
        </p:txBody>
      </p:sp>
      <p:sp>
        <p:nvSpPr>
          <p:cNvPr id="12292" name="Line 9"/>
          <p:cNvSpPr>
            <a:spLocks noChangeShapeType="1"/>
          </p:cNvSpPr>
          <p:nvPr/>
        </p:nvSpPr>
        <p:spPr bwMode="auto">
          <a:xfrm>
            <a:off x="609600" y="3124200"/>
            <a:ext cx="7962900" cy="0"/>
          </a:xfrm>
          <a:prstGeom prst="line">
            <a:avLst/>
          </a:prstGeom>
          <a:noFill/>
          <a:ln w="15875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293" name="Line 10"/>
          <p:cNvSpPr>
            <a:spLocks noChangeShapeType="1"/>
          </p:cNvSpPr>
          <p:nvPr/>
        </p:nvSpPr>
        <p:spPr bwMode="auto">
          <a:xfrm>
            <a:off x="609600" y="4076700"/>
            <a:ext cx="7962900" cy="0"/>
          </a:xfrm>
          <a:prstGeom prst="line">
            <a:avLst/>
          </a:prstGeom>
          <a:noFill/>
          <a:ln w="15875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294" name="Line 11"/>
          <p:cNvSpPr>
            <a:spLocks noChangeShapeType="1"/>
          </p:cNvSpPr>
          <p:nvPr/>
        </p:nvSpPr>
        <p:spPr bwMode="auto">
          <a:xfrm>
            <a:off x="609600" y="2120900"/>
            <a:ext cx="7962900" cy="0"/>
          </a:xfrm>
          <a:prstGeom prst="line">
            <a:avLst/>
          </a:prstGeom>
          <a:noFill/>
          <a:ln w="15875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631825" y="3859213"/>
            <a:ext cx="10445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Tropic of Cancer</a:t>
            </a: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631825" y="2919413"/>
            <a:ext cx="4841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631825" y="1922463"/>
            <a:ext cx="12223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Tropic of Capricorn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061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Farewe</a:t>
            </a:r>
          </a:p>
        </p:txBody>
      </p:sp>
      <p:pic>
        <p:nvPicPr>
          <p:cNvPr id="95235" name="Picture 4" descr="C:\Documents and Settings\Will\Desktop\HMP New Presentation\Howard and Sal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99" y="1104181"/>
            <a:ext cx="4507068" cy="58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s://www.c-spot.com/wp-content/uploads/choctrail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4953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6147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C:\Documents and Settings\Will\Desktop\HMP New Presentation\New pix for choc 12-5-08\M&amp;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246313"/>
            <a:ext cx="67722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8"/>
          <p:cNvSpPr txBox="1">
            <a:spLocks noChangeArrowheads="1"/>
          </p:cNvSpPr>
          <p:nvPr/>
        </p:nvSpPr>
        <p:spPr bwMode="auto">
          <a:xfrm>
            <a:off x="571500" y="560388"/>
            <a:ext cx="817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C99"/>
                </a:solidFill>
                <a:latin typeface="Kitty Katt" pitchFamily="34" charset="0"/>
              </a:rPr>
              <a:t>Mars Candy Company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571500" y="280988"/>
            <a:ext cx="817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C99"/>
                </a:solidFill>
                <a:latin typeface="Kitty Katt" pitchFamily="34" charset="0"/>
              </a:rPr>
              <a:t>Russell Stover</a:t>
            </a:r>
          </a:p>
        </p:txBody>
      </p:sp>
      <p:pic>
        <p:nvPicPr>
          <p:cNvPr id="60419" name="Picture 4" descr="C:\Documents and Settings\Will\Desktop\HMP New Presentation\New pix for choc 12-5-08\Russell St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74" y="1303020"/>
            <a:ext cx="4861786" cy="552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050"/>
          <p:cNvSpPr>
            <a:spLocks noChangeArrowheads="1"/>
          </p:cNvSpPr>
          <p:nvPr/>
        </p:nvSpPr>
        <p:spPr bwMode="auto">
          <a:xfrm>
            <a:off x="2514600" y="685800"/>
            <a:ext cx="4114800" cy="594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1443" name="Picture 2051" descr="I:\Web\howardpeters\powerpoint_chocolate\img\ghirardell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838200"/>
            <a:ext cx="38512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2052"/>
          <p:cNvSpPr txBox="1">
            <a:spLocks noChangeArrowheads="1"/>
          </p:cNvSpPr>
          <p:nvPr/>
        </p:nvSpPr>
        <p:spPr bwMode="auto">
          <a:xfrm>
            <a:off x="1752600" y="762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Domingo Ghirardelli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ChangeArrowheads="1"/>
          </p:cNvSpPr>
          <p:nvPr/>
        </p:nvSpPr>
        <p:spPr bwMode="auto">
          <a:xfrm>
            <a:off x="1676400" y="228600"/>
            <a:ext cx="5791200" cy="640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2467" name="Picture 1027" descr="I:\Web\howardpeters\powerpoint_chocolate\img\ghirard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381000"/>
            <a:ext cx="5534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742536" y="1000664"/>
            <a:ext cx="5498052" cy="531530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3491" name="Picture 5" descr="I:\Web\howardpeters\powerpoint_chocolate\img\se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54" y="745067"/>
            <a:ext cx="5534117" cy="565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590800" y="1666568"/>
            <a:ext cx="3962400" cy="502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4515" name="Picture 4" descr="I:\Web\howardpeters\powerpoint_chocolate\img\se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0555"/>
            <a:ext cx="36576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733777"/>
            <a:ext cx="380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800" dirty="0">
                <a:solidFill>
                  <a:schemeClr val="bg1"/>
                </a:solidFill>
              </a:rPr>
              <a:t>MARY  SEE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664897" y="1596440"/>
            <a:ext cx="2424023" cy="431265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4905555" y="1530304"/>
            <a:ext cx="2590800" cy="426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5540" name="Picture 8" descr="I:\Web\howardpeters\powerpoint_chocolate\img\sees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96" y="1409965"/>
            <a:ext cx="3351644" cy="588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0" descr="I:\Web\howardpeters\powerpoint_chocolate\img\sees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43" y="1410207"/>
            <a:ext cx="3422899" cy="588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1" y="198146"/>
            <a:ext cx="402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CHARLES MUNGER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581906" y="733467"/>
            <a:ext cx="4099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WARREN BUFFETT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MUNGER GRADUATE RESIDENCES - STANFORD</a:t>
            </a:r>
          </a:p>
        </p:txBody>
      </p:sp>
      <p:pic>
        <p:nvPicPr>
          <p:cNvPr id="4" name="Content Placeholder 3" descr="http://www.law.stanford.edu/sites/default/files/page/132064/image/slspublic/Munge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3" y="2014151"/>
            <a:ext cx="7957750" cy="475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5664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heathersbytes.com/wp-content/uploads/2010/09/se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9" y="0"/>
            <a:ext cx="80654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82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818217" y="304799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chemeClr val="bg1"/>
                </a:solidFill>
              </a:rPr>
              <a:t>PROCESSING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59049" y="2521299"/>
            <a:ext cx="4509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HARVESTING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878266" y="1399124"/>
            <a:ext cx="3917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GROWING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96900" y="3957638"/>
            <a:ext cx="7886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    FERMENTING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497266" y="5200092"/>
            <a:ext cx="396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    DRYING   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571500" y="361950"/>
            <a:ext cx="817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CC99"/>
                </a:solidFill>
                <a:latin typeface="+mj-lt"/>
              </a:rPr>
              <a:t>DAIRY QUEEN</a:t>
            </a:r>
          </a:p>
        </p:txBody>
      </p:sp>
      <p:pic>
        <p:nvPicPr>
          <p:cNvPr id="66563" name="Picture 2" descr="http://farm4.static.flickr.com/3427/3696800185_508a73d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22" y="1188921"/>
            <a:ext cx="3775606" cy="566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735015" y="1300738"/>
            <a:ext cx="5838093" cy="5557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7587" name="Picture 4" descr="I:\Web\howardpeters\powerpoint_chocolate\img\see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5" y="1240965"/>
            <a:ext cx="6168167" cy="61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336430" y="715963"/>
            <a:ext cx="86436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BARONESS MARGARET THATCHER </a:t>
            </a:r>
          </a:p>
        </p:txBody>
      </p:sp>
    </p:spTree>
    <p:extLst>
      <p:ext uri="{BB962C8B-B14F-4D97-AF65-F5344CB8AC3E}">
        <p14:creationId xmlns:p14="http://schemas.microsoft.com/office/powerpoint/2010/main" val="35495271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19125" y="463378"/>
            <a:ext cx="8229600" cy="640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8611" name="Picture 4" descr="I:\Web\howardpeters\powerpoint_chocolate\img\lu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9" y="1136821"/>
            <a:ext cx="8229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2" y="609601"/>
            <a:ext cx="6951785" cy="93784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i.ebayimg.com/00/s/MTYwMFgxMzM3/z/NnsAAMXQtRxSJRTo/$(KGrHqRHJEUFIfnRGMHpBSJRTnsrhg~~60_5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8" y="1"/>
            <a:ext cx="758483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760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92" y="609600"/>
            <a:ext cx="7174523" cy="9026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85" y="1793632"/>
            <a:ext cx="7326924" cy="39037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http://i.ebayimg.com/00/s/ODc2WDEwODY=/z/xIUAAOSweW5VZgzm/$_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0"/>
            <a:ext cx="784273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6058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569" y="1641230"/>
            <a:ext cx="4630616" cy="820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thumbs2.ebaystatic.com/d/l225/m/mSEckpK0D-A7FTgu2sY0HV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05" y="53340"/>
            <a:ext cx="770206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8066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4" y="2178367"/>
            <a:ext cx="6958966" cy="459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643188"/>
            <a:ext cx="2381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24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914399" y="990599"/>
            <a:ext cx="7428089" cy="572629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9635" name="Picture 4" descr="I:\Web\howardpeters\powerpoint_chocolate\img\perc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101725"/>
            <a:ext cx="700722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1752600" y="762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PERCY L. SPENSER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1752600" y="5334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Inventor of the Microwave Oven</a:t>
            </a: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254000" y="215900"/>
            <a:ext cx="1485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Trivia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26" descr="S:\HMP\100-6\Chocolate Folder\Shirt 1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" y="135467"/>
            <a:ext cx="8609206" cy="672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6" descr="S:\HMP\100-6\Chocolate Folder\Shirt 7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8" y="101600"/>
            <a:ext cx="7250474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87395" y="304800"/>
            <a:ext cx="69568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i="1" dirty="0">
                <a:solidFill>
                  <a:srgbClr val="FFCC99"/>
                </a:solidFill>
              </a:rPr>
              <a:t>&amp; MORE PROCESSING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22303" y="1435100"/>
            <a:ext cx="843588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ROASTING </a:t>
            </a:r>
            <a:r>
              <a:rPr lang="en-US" sz="4000" b="1" dirty="0">
                <a:solidFill>
                  <a:srgbClr val="FFCC99"/>
                </a:solidFill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FFCC99"/>
                </a:solidFill>
              </a:rPr>
              <a:t> SHELL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REMOVAL  </a:t>
            </a:r>
            <a:r>
              <a:rPr lang="en-US" sz="4000" b="1" dirty="0">
                <a:solidFill>
                  <a:srgbClr val="FFCC99"/>
                </a:solidFill>
                <a:sym typeface="Wingdings" panose="05000000000000000000" pitchFamily="2" charset="2"/>
              </a:rPr>
              <a:t>  NIBS</a:t>
            </a:r>
            <a:endParaRPr lang="en-US" sz="4000" b="1" dirty="0">
              <a:solidFill>
                <a:srgbClr val="FFCC99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solidFill>
                <a:srgbClr val="FFCC99"/>
              </a:solidFill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896763" y="4162769"/>
            <a:ext cx="599302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  </a:t>
            </a:r>
          </a:p>
          <a:p>
            <a:pPr algn="ctr" eaLnBrk="1" hangingPunct="1">
              <a:spcBef>
                <a:spcPct val="50000"/>
              </a:spcBef>
            </a:pPr>
            <a:endParaRPr lang="en-US" sz="4000" b="1" dirty="0">
              <a:solidFill>
                <a:srgbClr val="FFCC99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51472" y="4084692"/>
            <a:ext cx="781907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GRINDING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REMOVAL OF FAT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POWDERING</a:t>
            </a:r>
          </a:p>
        </p:txBody>
      </p:sp>
    </p:spTree>
    <p:extLst>
      <p:ext uri="{BB962C8B-B14F-4D97-AF65-F5344CB8AC3E}">
        <p14:creationId xmlns:p14="http://schemas.microsoft.com/office/powerpoint/2010/main" val="37855449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26" descr="S:\HMP\100-6\Chocolate Folder\Shirt 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66" y="29456"/>
            <a:ext cx="7049510" cy="64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26" descr="S:\HMP\100-6\Chocolate Folder\Shirt 1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28" y="213077"/>
            <a:ext cx="6113698" cy="63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7689"/>
            <a:ext cx="8029222" cy="1334911"/>
          </a:xfrm>
        </p:spPr>
        <p:txBody>
          <a:bodyPr/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CHOCOLATE    FEST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ALAMEDA  DE  LAS  PULGAS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6" y="2935111"/>
            <a:ext cx="14809818" cy="283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317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S:\HMP\100-6\Chocolate Folder\Shirt 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21" y="28476"/>
            <a:ext cx="5799799" cy="64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:\HMP\100-6\Chocolate Folder\Shirt 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80" y="297392"/>
            <a:ext cx="7071610" cy="65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04813" y="290513"/>
            <a:ext cx="8213725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Chocolate:</a:t>
            </a:r>
            <a:br>
              <a:rPr lang="en-US" dirty="0">
                <a:solidFill>
                  <a:srgbClr val="FFCC99"/>
                </a:solidFill>
              </a:rPr>
            </a:br>
            <a:r>
              <a:rPr lang="en-US" dirty="0">
                <a:solidFill>
                  <a:srgbClr val="FFCC99"/>
                </a:solidFill>
              </a:rPr>
              <a:t>The Religious Experience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8" y="1440020"/>
            <a:ext cx="4244622" cy="542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:\HMP\100-6\Chocolate Folder\Shirt 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9" y="0"/>
            <a:ext cx="7769441" cy="655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Will\Desktop\HMP New Presentation\Howard and Sally.jpg">
            <a:extLst>
              <a:ext uri="{FF2B5EF4-FFF2-40B4-BE49-F238E27FC236}">
                <a16:creationId xmlns:a16="http://schemas.microsoft.com/office/drawing/2014/main" id="{FEDC657D-A000-4434-A2FB-C05B5D17DB2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97" flipH="1">
            <a:off x="6825533" y="6169477"/>
            <a:ext cx="157157" cy="20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:\HMP\100-6\Chocolate Folder\Shirt 10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7" y="-620890"/>
            <a:ext cx="7428517" cy="667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065866" y="310444"/>
            <a:ext cx="5226756" cy="655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79875" name="Picture 4" descr="I:\Web\howardpeters\powerpoint_chocolate\img\j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81000"/>
            <a:ext cx="4610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-587022" y="1027288"/>
            <a:ext cx="9731022" cy="52831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0899" name="Picture 4" descr="I:\Web\howardpeters\powerpoint_chocolate\img\ja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817688"/>
            <a:ext cx="67786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C:\Documents and Settings\Will\Desktop\HMP New Presentation\FLAAR Research In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536524"/>
            <a:ext cx="84391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S:\HMP\100-6\Chocolate Folder\Chocolate 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2" y="-81251"/>
            <a:ext cx="5690208" cy="70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061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Farewell from Howard and Sally</a:t>
            </a:r>
          </a:p>
        </p:txBody>
      </p:sp>
      <p:pic>
        <p:nvPicPr>
          <p:cNvPr id="95235" name="Picture 4" descr="C:\Documents and Settings\Will\Desktop\HMP New Presentation\Howard and Sa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92" y="1631744"/>
            <a:ext cx="3504689" cy="45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.yimg.com/fz/api/res/1.2/VHI2QZROpxUIkBQtRNmlPg--/YXBwaWQ9c3JjaGRkO2g9MTc5MztxPTk1O3c9MjU2MA--/http://www.dvdsreleasedates.com/covers/willy-wonka-and-the-chocolate-factory-blu-ray-cover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810" y="0"/>
            <a:ext cx="9791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147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Charlie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489" y="17959"/>
            <a:ext cx="4865511" cy="6977263"/>
          </a:xfr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S:\HMP\100-6\Chocolate Folder\HMP 5-30-06\De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66" y="-87490"/>
            <a:ext cx="5209117" cy="694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:\HMP\100-6\Chocolate Folder\Chocolate 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7" y="0"/>
            <a:ext cx="7661740" cy="68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S:\HMP\100-6\Chocolate Folder\Chocolate 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45" y="73372"/>
            <a:ext cx="5283200" cy="64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S:\HMP\100-6\Chocolate Folder\IMG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9" y="-24614"/>
            <a:ext cx="8353268" cy="65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09066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CAROB  =  FALSE CHOCOLATE 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1562100"/>
            <a:ext cx="5821680" cy="43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996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Will\Desktop\RSC 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3" y="1835500"/>
            <a:ext cx="8289732" cy="50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571500" y="280988"/>
            <a:ext cx="8178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C99"/>
                </a:solidFill>
                <a:latin typeface="Kitty Katt" pitchFamily="34" charset="0"/>
              </a:rPr>
              <a:t>Where can chocolate take you…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7257_starNYC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0"/>
            <a:ext cx="5464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584200" y="304800"/>
            <a:ext cx="80264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dirty="0">
                <a:solidFill>
                  <a:srgbClr val="FFCC99"/>
                </a:solidFill>
                <a:latin typeface="Kitty Katt" pitchFamily="34" charset="0"/>
              </a:rPr>
              <a:t>Chocolate is the</a:t>
            </a:r>
          </a:p>
          <a:p>
            <a:pPr algn="ctr"/>
            <a:r>
              <a:rPr lang="en-US" sz="5400" dirty="0">
                <a:solidFill>
                  <a:srgbClr val="FFCC99"/>
                </a:solidFill>
                <a:latin typeface="Kitty Katt" pitchFamily="34" charset="0"/>
              </a:rPr>
              <a:t>Food of the Gods</a:t>
            </a:r>
          </a:p>
          <a:p>
            <a:pPr algn="ctr"/>
            <a:endParaRPr lang="en-US" sz="5400" dirty="0">
              <a:solidFill>
                <a:srgbClr val="FFCC99"/>
              </a:solidFill>
              <a:latin typeface="Kitty Katt" pitchFamily="34" charset="0"/>
            </a:endParaRPr>
          </a:p>
          <a:p>
            <a:pPr algn="ctr"/>
            <a:endParaRPr lang="en-US" sz="5400" dirty="0">
              <a:solidFill>
                <a:srgbClr val="FFCC99"/>
              </a:solidFill>
              <a:latin typeface="Kitty Katt" pitchFamily="34" charset="0"/>
            </a:endParaRPr>
          </a:p>
          <a:p>
            <a:pPr algn="ctr"/>
            <a:endParaRPr lang="en-US" sz="5400" dirty="0">
              <a:solidFill>
                <a:srgbClr val="FFCC99"/>
              </a:solidFill>
              <a:latin typeface="Kitty Katt" pitchFamily="34" charset="0"/>
            </a:endParaRPr>
          </a:p>
          <a:p>
            <a:pPr algn="ctr"/>
            <a:endParaRPr lang="en-US" sz="5400" dirty="0">
              <a:solidFill>
                <a:srgbClr val="FFCC99"/>
              </a:solidFill>
              <a:latin typeface="Kitty Katt" pitchFamily="34" charset="0"/>
            </a:endParaRPr>
          </a:p>
          <a:p>
            <a:pPr algn="ctr"/>
            <a:r>
              <a:rPr lang="en-US" sz="5400" dirty="0">
                <a:solidFill>
                  <a:srgbClr val="FFCC99"/>
                </a:solidFill>
                <a:latin typeface="Kitty Katt" pitchFamily="34" charset="0"/>
              </a:rPr>
              <a:t>Especially on Cunard’s QUEEN MARY 2</a:t>
            </a:r>
            <a:endParaRPr lang="en-US" sz="2800" dirty="0">
              <a:solidFill>
                <a:srgbClr val="FFCC99"/>
              </a:solidFill>
              <a:latin typeface="AdLib BT" pitchFamily="8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028" descr="C:\Documents and Settings\Will\Desktop\HMP New Presentation\Cacao Ethnobota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7675"/>
            <a:ext cx="50292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QM2 Portrait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415" y="12018"/>
            <a:ext cx="8308028" cy="6845982"/>
          </a:xfr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119552" y="357552"/>
            <a:ext cx="6699739" cy="59611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1139" name="Picture 5" descr="I:\Web\howardpeters\powerpoint_chocolate\img\announc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20" y="357552"/>
            <a:ext cx="7158733" cy="623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Megan Annoucement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262" y="73901"/>
            <a:ext cx="6506307" cy="6766716"/>
          </a:xfr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384663" y="1798321"/>
            <a:ext cx="6569528" cy="508580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3187" name="Picture 4" descr="I:\Web\howardpeters\powerpoint_chocolate\img\grandgirl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7" y="1798321"/>
            <a:ext cx="7635072" cy="508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1752600" y="6397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THE GRAND GIRLS</a:t>
            </a:r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1752600" y="10668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Megan and Kayleigh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S:\HMP\100-6\Chocolate Folder\Two Gir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2" y="269132"/>
            <a:ext cx="7504981" cy="670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6111" y="203200"/>
            <a:ext cx="7772400" cy="144061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Farewell from Howard and Sally</a:t>
            </a:r>
          </a:p>
        </p:txBody>
      </p:sp>
      <p:pic>
        <p:nvPicPr>
          <p:cNvPr id="95235" name="Picture 4" descr="C:\Documents and Settings\Will\Desktop\HMP New Presentation\Howard and Sal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83" y="1230052"/>
            <a:ext cx="4305197" cy="562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6147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u="sng" dirty="0">
                <a:solidFill>
                  <a:schemeClr val="bg1"/>
                </a:solidFill>
              </a:rPr>
              <a:t>TAKE-AWAYS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   BEWARE OF FALSE  TEACHINGS  …&amp;……FALSE CHOCOLATE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   ALWAYS REMEMBER…..                                                              THE BEST TASTING CHOCOLATE  IS …….SHARED CHOCOLATE</a:t>
            </a:r>
          </a:p>
        </p:txBody>
      </p:sp>
    </p:spTree>
    <p:extLst>
      <p:ext uri="{BB962C8B-B14F-4D97-AF65-F5344CB8AC3E}">
        <p14:creationId xmlns:p14="http://schemas.microsoft.com/office/powerpoint/2010/main" val="24393984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ACKNOWLEDGEMENTS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176821" y="884238"/>
            <a:ext cx="6257925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rgbClr val="FFCC99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Division of Chemistry and the Law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 Dr. Joseph Vinson  -  U.  Scranton - Pennsylvania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 Stephen Beckett / Nestle UK,   ret.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 Scharffenberger :Berkeley - to -Hershey - Illinois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American Chemical Society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rgbClr val="FFCC99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Silicon </a:t>
            </a:r>
            <a:r>
              <a:rPr lang="en-US" sz="2200" dirty="0">
                <a:solidFill>
                  <a:srgbClr val="FFCC99"/>
                </a:solidFill>
              </a:rPr>
              <a:t> (</a:t>
            </a:r>
            <a:r>
              <a:rPr lang="en-US" sz="2200" dirty="0">
                <a:solidFill>
                  <a:schemeClr val="bg1"/>
                </a:solidFill>
              </a:rPr>
              <a:t>Santa Clara)  Valley Local Section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rgbClr val="FFCC99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Cunard’s Queen Mary 2    “Great Adventure”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>
                <a:solidFill>
                  <a:srgbClr val="FFCC99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Daeron Katz / Silent Planet Productions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i="1" dirty="0">
                <a:solidFill>
                  <a:srgbClr val="FFCC99"/>
                </a:solidFill>
              </a:rPr>
              <a:t>  </a:t>
            </a:r>
            <a:r>
              <a:rPr lang="en-US" sz="2200" i="1" dirty="0">
                <a:solidFill>
                  <a:schemeClr val="bg1"/>
                </a:solidFill>
              </a:rPr>
              <a:t>Will Dresser</a:t>
            </a:r>
            <a:br>
              <a:rPr lang="en-US" sz="2200" dirty="0">
                <a:solidFill>
                  <a:srgbClr val="FFCC99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       www.sacramentoffear.com</a:t>
            </a:r>
          </a:p>
          <a:p>
            <a:pPr eaLnBrk="1" hangingPunct="1">
              <a:spcBef>
                <a:spcPct val="50000"/>
              </a:spcBef>
            </a:pPr>
            <a:endParaRPr lang="en-US" sz="2200" i="1" dirty="0">
              <a:solidFill>
                <a:srgbClr val="FFCC99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9488D-5F1A-44F4-9395-A4FBED3BF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 flipV="1">
            <a:off x="11151972" y="6800850"/>
            <a:ext cx="45719" cy="57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06079"/>
            <a:ext cx="6400800" cy="1143001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FOR  CHOCOLATE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57199" y="533400"/>
            <a:ext cx="532271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dirty="0">
                <a:solidFill>
                  <a:srgbClr val="FFCC99"/>
                </a:solidFill>
                <a:latin typeface="Kitty Katt" pitchFamily="34" charset="0"/>
              </a:rPr>
              <a:t>USUALLY A  RAFFLE!!</a:t>
            </a:r>
            <a:endParaRPr lang="en-US" sz="2800" dirty="0">
              <a:solidFill>
                <a:srgbClr val="FFCC99"/>
              </a:solidFill>
              <a:latin typeface="AdLib BT" pitchFamily="82" charset="0"/>
            </a:endParaRPr>
          </a:p>
        </p:txBody>
      </p:sp>
      <p:pic>
        <p:nvPicPr>
          <p:cNvPr id="97284" name="Picture 4" descr="C:\Documents and Settings\Administrator\Application Data\Microsoft\Media Catalog\Downloaded Clips\cl2d\j011280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57" y="1676400"/>
            <a:ext cx="65468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0986-D1E3-414A-A06B-A2BFEC8E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636CF-34B6-4DBD-84DD-157613183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7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>
            <a:grpSpLocks/>
          </p:cNvGrpSpPr>
          <p:nvPr/>
        </p:nvGrpSpPr>
        <p:grpSpPr bwMode="auto">
          <a:xfrm>
            <a:off x="330200" y="76200"/>
            <a:ext cx="5029200" cy="6400800"/>
            <a:chOff x="1296" y="144"/>
            <a:chExt cx="3168" cy="4032"/>
          </a:xfrm>
        </p:grpSpPr>
        <p:sp>
          <p:nvSpPr>
            <p:cNvPr id="14340" name="Rectangle 2"/>
            <p:cNvSpPr>
              <a:spLocks noChangeArrowheads="1"/>
            </p:cNvSpPr>
            <p:nvPr/>
          </p:nvSpPr>
          <p:spPr bwMode="auto">
            <a:xfrm>
              <a:off x="1296" y="144"/>
              <a:ext cx="3168" cy="4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4341" name="Picture 4" descr="I:\Web\howardpeters\powerpoint_chocolate\img\coco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40"/>
              <a:ext cx="296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5486400" y="2103437"/>
            <a:ext cx="382693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0" dirty="0">
                <a:solidFill>
                  <a:schemeClr val="bg1"/>
                </a:solidFill>
              </a:rPr>
              <a:t>CACAOPODS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8806-F401-4E1E-898A-20B16E69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9648D-05A0-47DE-B200-B5EBEBEF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12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62000" y="228600"/>
            <a:ext cx="7620000" cy="640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7411" name="Picture 4" descr="C:\Documents and Settings\Will\Desktop\HMP New Presentation\cocoa be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5"/>
          <p:cNvGrpSpPr>
            <a:grpSpLocks/>
          </p:cNvGrpSpPr>
          <p:nvPr/>
        </p:nvGrpSpPr>
        <p:grpSpPr bwMode="auto">
          <a:xfrm>
            <a:off x="934221" y="47978"/>
            <a:ext cx="4848578" cy="6400800"/>
            <a:chOff x="1344" y="144"/>
            <a:chExt cx="3072" cy="4032"/>
          </a:xfrm>
        </p:grpSpPr>
        <p:sp>
          <p:nvSpPr>
            <p:cNvPr id="18438" name="Rectangle 2"/>
            <p:cNvSpPr>
              <a:spLocks noChangeArrowheads="1"/>
            </p:cNvSpPr>
            <p:nvPr/>
          </p:nvSpPr>
          <p:spPr bwMode="auto">
            <a:xfrm>
              <a:off x="1344" y="144"/>
              <a:ext cx="3072" cy="4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8439" name="Picture 4" descr="I:\Web\howardpeters\powerpoint_chocolate\img\leav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240"/>
              <a:ext cx="290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6070600" y="782638"/>
            <a:ext cx="27499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LEAVES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5782800" y="2433638"/>
            <a:ext cx="416541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TINY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BLOSSOM</a:t>
            </a:r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6172200" y="4922838"/>
            <a:ext cx="28392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MIDGES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CACAO   MIDGE</a:t>
            </a:r>
          </a:p>
        </p:txBody>
      </p:sp>
      <p:pic>
        <p:nvPicPr>
          <p:cNvPr id="4" name="Content Placeholder 3" descr="http://www.dark-chocolate-life.com/image-files/midg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0" y="2310714"/>
            <a:ext cx="5733536" cy="417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64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2"/>
          <p:cNvSpPr txBox="1">
            <a:spLocks noChangeArrowheads="1"/>
          </p:cNvSpPr>
          <p:nvPr/>
        </p:nvSpPr>
        <p:spPr bwMode="auto">
          <a:xfrm>
            <a:off x="1644650" y="16510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CC99"/>
                </a:solidFill>
              </a:rPr>
              <a:t>FERMENTING  –  OHCF</a:t>
            </a:r>
          </a:p>
        </p:txBody>
      </p:sp>
      <p:pic>
        <p:nvPicPr>
          <p:cNvPr id="20483" name="Picture 13" descr="C:\Documents and Settings\Will\Desktop\HMP New Presentation\New pix for choc 12-5-08\IMG_019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15963"/>
            <a:ext cx="7877175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05325" y="1379537"/>
            <a:ext cx="4279900" cy="33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Kitty Katt" pitchFamily="34" charset="0"/>
              </a:rPr>
              <a:t>Chocolate: Food of  the Gods</a:t>
            </a:r>
            <a:endParaRPr lang="en-US" sz="2800" dirty="0">
              <a:solidFill>
                <a:schemeClr val="bg1"/>
              </a:solidFill>
              <a:latin typeface="AdLib BT" pitchFamily="82" charset="0"/>
            </a:endParaRPr>
          </a:p>
        </p:txBody>
      </p:sp>
      <p:pic>
        <p:nvPicPr>
          <p:cNvPr id="120835" name="Picture 3" descr="j02322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1243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j02159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953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QM@podiu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605088"/>
            <a:ext cx="446087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94199" y="4631531"/>
            <a:ext cx="5060352" cy="2226469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FACTS &amp; FICTION 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by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HOWARD &amp; SALLY PETERS </a:t>
            </a:r>
          </a:p>
        </p:txBody>
      </p:sp>
    </p:spTree>
    <p:extLst>
      <p:ext uri="{BB962C8B-B14F-4D97-AF65-F5344CB8AC3E}">
        <p14:creationId xmlns:p14="http://schemas.microsoft.com/office/powerpoint/2010/main" val="41058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Will\Desktop\HMP New Presentation\New pix for choc 12-5-08\IMG_018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88988"/>
            <a:ext cx="7843837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44650" y="16510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CC99"/>
                </a:solidFill>
              </a:rPr>
              <a:t>DRYING - OHCF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-67733" y="154428"/>
            <a:ext cx="8940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CC99"/>
                </a:solidFill>
              </a:rPr>
              <a:t>ROASTING  -  SCHARFFENBERGER</a:t>
            </a:r>
          </a:p>
        </p:txBody>
      </p:sp>
      <p:pic>
        <p:nvPicPr>
          <p:cNvPr id="22531" name="Picture 4" descr="C:\Documents and Settings\Will\Desktop\HMP New Presentation\New pix for choc 12-5-08\roaster-bur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04863"/>
            <a:ext cx="530225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-293511" y="165100"/>
            <a:ext cx="91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CC99"/>
                </a:solidFill>
              </a:rPr>
              <a:t>   WINNOWING – SCHARFFENBERGER </a:t>
            </a:r>
          </a:p>
        </p:txBody>
      </p:sp>
      <p:pic>
        <p:nvPicPr>
          <p:cNvPr id="23555" name="Picture 4" descr="C:\Documents and Settings\Will\Desktop\HMP New Presentation\New pix for choc 12-5-08\winn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7" y="1174750"/>
            <a:ext cx="8193087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Will\Desktop\HMP New Presentation\New pix for choc 12-5-08\melang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8" y="1179146"/>
            <a:ext cx="807243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28" y="281354"/>
            <a:ext cx="907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GRINDING - MANGER - GHIRARDELLI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14500" y="558800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chemeClr val="bg1"/>
                </a:solidFill>
              </a:rPr>
              <a:t>SAMPLES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2837" y="2175499"/>
            <a:ext cx="871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NIBS:  100% CACAO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2837" y="1514463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CACAO BEANS: FERMENTED</a:t>
            </a:r>
            <a:r>
              <a:rPr lang="en-US" sz="3200" b="1" dirty="0">
                <a:solidFill>
                  <a:srgbClr val="FFCC99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>BITTER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758950" y="2789862"/>
            <a:ext cx="6794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WHITE: 0% CACAO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895350" y="3586163"/>
            <a:ext cx="7353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BAKING: 95 - 99% CACAO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58900" y="4165600"/>
            <a:ext cx="642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MILK: 10 - 25% CACAO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0550" y="4779963"/>
            <a:ext cx="7962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SEMI-SWEET: 35 - 46% CACAO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4500" y="5376863"/>
            <a:ext cx="825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BITTERSWEET: 50 - 95% CACAO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3681E-8B1F-4843-9F7D-628523460FA2}"/>
              </a:ext>
            </a:extLst>
          </p:cNvPr>
          <p:cNvSpPr/>
          <p:nvPr/>
        </p:nvSpPr>
        <p:spPr>
          <a:xfrm rot="241936">
            <a:off x="-2114722" y="2218036"/>
            <a:ext cx="84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C99"/>
                </a:solidFill>
              </a:rPr>
              <a:t>CACAO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B5DB-A1E4-4CAE-B891-6BEB786E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RUBY CHOCOLATE : 37%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E365B7-9665-4A90-B593-D8D75D13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1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5190-55E7-4EA8-8857-C7031376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4582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CALLEBAUT - BELGIAN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SWISS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4BD971-8147-4DDA-A1AC-1B0EE2CF9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3284" y="1506070"/>
            <a:ext cx="7025634" cy="674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2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5A4B-5380-4A23-A50B-ACFE5985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WHOLE FOODS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906181-D053-4D78-A109-7B0604C73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614" y="1752600"/>
            <a:ext cx="6083879" cy="56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3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CACAO BEANS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01" y="1961535"/>
            <a:ext cx="6791633" cy="45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74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14500" y="558800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CC99"/>
                </a:solidFill>
              </a:rPr>
              <a:t>SAMPLES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5900" y="2413000"/>
            <a:ext cx="871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NIBS: 99% CACAO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95300" y="18288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CACAO BEANS: FERMENTED, BITTER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74750" y="3001963"/>
            <a:ext cx="6794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WHITE: 0% CACAO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895350" y="3586163"/>
            <a:ext cx="7353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BAKING: 95 - 99% CACAO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58900" y="4165600"/>
            <a:ext cx="642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MILK: 10 - 25% CACAO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0550" y="4779963"/>
            <a:ext cx="7962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SEMI-SWEET: 35 - 46% CACAO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4500" y="5376863"/>
            <a:ext cx="825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BITTERSWEET: 50 - 95% CACAO</a:t>
            </a:r>
          </a:p>
        </p:txBody>
      </p:sp>
    </p:spTree>
    <p:extLst>
      <p:ext uri="{BB962C8B-B14F-4D97-AF65-F5344CB8AC3E}">
        <p14:creationId xmlns:p14="http://schemas.microsoft.com/office/powerpoint/2010/main" val="138075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520596" y="228600"/>
            <a:ext cx="4573411" cy="6629400"/>
            <a:chOff x="720" y="144"/>
            <a:chExt cx="2736" cy="4032"/>
          </a:xfrm>
        </p:grpSpPr>
        <p:sp>
          <p:nvSpPr>
            <p:cNvPr id="4100" name="Rectangle 6"/>
            <p:cNvSpPr>
              <a:spLocks noChangeArrowheads="1"/>
            </p:cNvSpPr>
            <p:nvPr/>
          </p:nvSpPr>
          <p:spPr bwMode="auto">
            <a:xfrm>
              <a:off x="720" y="144"/>
              <a:ext cx="2736" cy="4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101" name="Picture 5" descr="I:\Web\howardpeters\powerpoint_chocolate\img\howard_sall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40"/>
              <a:ext cx="2568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4735287" y="1219200"/>
            <a:ext cx="4769958" cy="51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Kitty Katt" pitchFamily="34" charset="0"/>
              </a:rPr>
              <a:t>VALENTINE’S DAY STORY</a:t>
            </a:r>
            <a:endParaRPr lang="en-US" dirty="0">
              <a:solidFill>
                <a:schemeClr val="bg1"/>
              </a:solidFill>
              <a:latin typeface="Kitty Katt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Kitty Katt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Kitty Katt" pitchFamily="34" charset="0"/>
              </a:rPr>
              <a:t>SAN JOSE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Kitty Katt" pitchFamily="34" charset="0"/>
              </a:rPr>
              <a:t>MERCURY NEWS</a:t>
            </a:r>
          </a:p>
          <a:p>
            <a:pPr algn="ctr"/>
            <a:endParaRPr lang="en-US" dirty="0">
              <a:solidFill>
                <a:schemeClr val="bg1"/>
              </a:solidFill>
              <a:latin typeface="Kitty Katt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Kitty Katt" pitchFamily="34" charset="0"/>
              </a:rPr>
              <a:t>SAN JOSE, CA</a:t>
            </a:r>
          </a:p>
          <a:p>
            <a:pPr algn="ctr"/>
            <a:endParaRPr lang="en-US" dirty="0">
              <a:solidFill>
                <a:schemeClr val="bg1"/>
              </a:solidFill>
              <a:latin typeface="Kitty Katt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Kitty Katt" pitchFamily="34" charset="0"/>
              </a:rPr>
              <a:t>FEBRUARY 14, 2004</a:t>
            </a:r>
            <a:endParaRPr lang="en-US" dirty="0">
              <a:solidFill>
                <a:schemeClr val="bg1"/>
              </a:solidFill>
              <a:latin typeface="AdLib BT" pitchFamily="8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CACAO  NIBS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52" y="1778225"/>
            <a:ext cx="6613337" cy="49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077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14500" y="558800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CC99"/>
                </a:solidFill>
              </a:rPr>
              <a:t>SAMPLES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5900" y="2413000"/>
            <a:ext cx="871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NIBS: 99% CACAO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95300" y="18288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CACAO BEANS: FERMENTED, BITTER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74750" y="3001963"/>
            <a:ext cx="6794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WHITE: 0% CACAO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895350" y="3586163"/>
            <a:ext cx="7353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BAKING: 95 - 99% CACAO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58900" y="4165600"/>
            <a:ext cx="642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MILK: 10 - 25% CACAO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0550" y="4779963"/>
            <a:ext cx="7962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SEMI-SWEET: 35 - 46% CACAO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4500" y="5376863"/>
            <a:ext cx="825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BITTERSWEET: 50 - 95% CACAO</a:t>
            </a:r>
          </a:p>
        </p:txBody>
      </p:sp>
    </p:spTree>
    <p:extLst>
      <p:ext uri="{BB962C8B-B14F-4D97-AF65-F5344CB8AC3E}">
        <p14:creationId xmlns:p14="http://schemas.microsoft.com/office/powerpoint/2010/main" val="1968897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CACAO BUTTER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7521"/>
            <a:ext cx="5574891" cy="537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609600"/>
            <a:ext cx="8922774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WHITE CHOCOLATE CONFECTIONS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5" y="1725561"/>
            <a:ext cx="3366671" cy="212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0" y="4078850"/>
            <a:ext cx="3483191" cy="22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88" y="1580842"/>
            <a:ext cx="2359741" cy="22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93" y="4010025"/>
            <a:ext cx="3947282" cy="267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042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SUPPOSITORIES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6" y="1780406"/>
            <a:ext cx="4345367" cy="373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03" y="2861186"/>
            <a:ext cx="3974691" cy="39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871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LOTIONS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83" y="1597862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87" y="4842850"/>
            <a:ext cx="2182076" cy="218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717" y="2091967"/>
            <a:ext cx="3455270" cy="471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371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14500" y="558800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CC99"/>
                </a:solidFill>
              </a:rPr>
              <a:t>SAMPLES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5900" y="2413000"/>
            <a:ext cx="871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NIBS: 99% CACAO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95300" y="18288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CACAO BEANS: FERMENTED, BITTER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74750" y="3001963"/>
            <a:ext cx="6794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WHITE: 0% CACAO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895350" y="3586163"/>
            <a:ext cx="7353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BAKING: 95 - 99% CACAO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58900" y="4165600"/>
            <a:ext cx="642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MILK: 10 - 25% CACAO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0550" y="4779963"/>
            <a:ext cx="7962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SEMI-SWEET: 35 - 46% CACAO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4500" y="5376863"/>
            <a:ext cx="825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BITTERSWEET: 50 - 95% CACAO</a:t>
            </a:r>
          </a:p>
        </p:txBody>
      </p:sp>
    </p:spTree>
    <p:extLst>
      <p:ext uri="{BB962C8B-B14F-4D97-AF65-F5344CB8AC3E}">
        <p14:creationId xmlns:p14="http://schemas.microsoft.com/office/powerpoint/2010/main" val="666490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3700" y="304800"/>
            <a:ext cx="8490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1700 – 1800 : TO  OTHER   COUNTRIES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14500" y="1143000"/>
            <a:ext cx="571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DUTCH: VAN HOUTEN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FRENCH:  VALRHONA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39750" y="2667000"/>
            <a:ext cx="8064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GERMAN: MILKA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BELGIAN: GODIVA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SWISS: NESTL</a:t>
            </a:r>
            <a:r>
              <a:rPr lang="en-US" sz="3200" dirty="0">
                <a:solidFill>
                  <a:srgbClr val="FFCC99"/>
                </a:solidFill>
                <a:cs typeface="Times New Roman" pitchFamily="18" charset="0"/>
              </a:rPr>
              <a:t>É</a:t>
            </a:r>
            <a:r>
              <a:rPr lang="en-US" sz="3200" b="1" dirty="0">
                <a:solidFill>
                  <a:srgbClr val="FFCC99"/>
                </a:solidFill>
              </a:rPr>
              <a:t>, LINDT, TOBERLONE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93700" y="5059363"/>
            <a:ext cx="8356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ENGLISH: FRYS, CADBURY, ROUNTREE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0" y="5867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AMERICAN COLONIES: BAKER, MASS 1765</a:t>
            </a:r>
          </a:p>
        </p:txBody>
      </p:sp>
    </p:spTree>
    <p:extLst>
      <p:ext uri="{BB962C8B-B14F-4D97-AF65-F5344CB8AC3E}">
        <p14:creationId xmlns:p14="http://schemas.microsoft.com/office/powerpoint/2010/main" val="4956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utoUpdateAnimBg="0"/>
      <p:bldP spid="21514" grpId="0" autoUpdateAnimBg="0"/>
      <p:bldP spid="21517" grpId="0" autoUpdateAnimBg="0"/>
      <p:bldP spid="2151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145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1800 -  ON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26857" y="11430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DUTCH: VAN HOUTEN</a:t>
            </a:r>
          </a:p>
        </p:txBody>
      </p:sp>
      <p:pic>
        <p:nvPicPr>
          <p:cNvPr id="1026" name="Picture 2" descr="https://sp.yimg.com/ib/th?id=JN.DwlC1Gkiu%2flV0recKw6haQ&amp;pid=15.1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665"/>
            <a:ext cx="4360985" cy="50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1.bp.blogspot.com/_6eKTittKqYY/R_aPGDmE_lI/AAAAAAAABJM/CP7iInJ3kw8/s320/houtencov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57754"/>
            <a:ext cx="3950677" cy="4642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2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145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1800 -  ON 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57200" y="1905000"/>
            <a:ext cx="780947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FRENCH</a:t>
            </a:r>
            <a:r>
              <a:rPr lang="en-US" sz="3200" b="1" dirty="0">
                <a:solidFill>
                  <a:srgbClr val="FFCC99"/>
                </a:solidFill>
              </a:rPr>
              <a:t>: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           </a:t>
            </a:r>
            <a:r>
              <a:rPr lang="en-US" sz="6000" b="1" dirty="0">
                <a:solidFill>
                  <a:srgbClr val="FFCC99"/>
                </a:solidFill>
              </a:rPr>
              <a:t>VAHLRONA</a:t>
            </a:r>
          </a:p>
        </p:txBody>
      </p:sp>
    </p:spTree>
    <p:extLst>
      <p:ext uri="{BB962C8B-B14F-4D97-AF65-F5344CB8AC3E}">
        <p14:creationId xmlns:p14="http://schemas.microsoft.com/office/powerpoint/2010/main" val="20182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1828800" y="976312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ANCIENT HISTORY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209800" y="2019300"/>
            <a:ext cx="502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RECENT HISTORY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993422" y="4000500"/>
            <a:ext cx="815057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 dirty="0">
              <a:solidFill>
                <a:srgbClr val="FFCC99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CHEMISTRY AND BIOCHEMISTRY: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THEOBROMA  CACAO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09800" y="2946400"/>
            <a:ext cx="502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utoUpdateAnimBg="0"/>
      <p:bldP spid="3082" grpId="0" autoUpdateAnimBg="0"/>
      <p:bldP spid="3083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84700" y="836613"/>
            <a:ext cx="4191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PAMINE</a:t>
            </a:r>
          </a:p>
        </p:txBody>
      </p:sp>
      <p:grpSp>
        <p:nvGrpSpPr>
          <p:cNvPr id="34821" name="Group 12"/>
          <p:cNvGrpSpPr>
            <a:grpSpLocks/>
          </p:cNvGrpSpPr>
          <p:nvPr/>
        </p:nvGrpSpPr>
        <p:grpSpPr bwMode="auto">
          <a:xfrm>
            <a:off x="85507" y="2184400"/>
            <a:ext cx="3107592" cy="933938"/>
            <a:chOff x="216" y="1376"/>
            <a:chExt cx="2536" cy="1801"/>
          </a:xfrm>
        </p:grpSpPr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216" y="1376"/>
              <a:ext cx="2536" cy="18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34823" name="Picture 11" descr="C:\Documents and Settings\Will\Desktop\HMP New Presentation\290px-3%2C4-Dihydroxy-L-phenylalanin_%28Levodopa%29_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" y="1784"/>
              <a:ext cx="2088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 descr="http://seasonedfork.com/wordpress/wp-content/uploads/2010/02/valrhona-chocol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" y="154816"/>
            <a:ext cx="3193425" cy="35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elitoyoudirect.com/images/products/secondary/340420_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49473" y="4364302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p.yimg.com/ib/th?id=JN.QyFUXzZU9SvuhMP2TLrURQ&amp;pid=15.1&amp;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74" y="3236686"/>
            <a:ext cx="2897051" cy="362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valrhona-chocolate.com/shop/media/109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04" y="0"/>
            <a:ext cx="3458307" cy="34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67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145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1700 - 1800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" y="1905000"/>
            <a:ext cx="9144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GERMAN: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MILKA    &amp;  RITTER</a:t>
            </a:r>
          </a:p>
        </p:txBody>
      </p:sp>
    </p:spTree>
    <p:extLst>
      <p:ext uri="{BB962C8B-B14F-4D97-AF65-F5344CB8AC3E}">
        <p14:creationId xmlns:p14="http://schemas.microsoft.com/office/powerpoint/2010/main" val="804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32735" y="1143000"/>
            <a:ext cx="90112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CC99"/>
                </a:solidFill>
              </a:rPr>
              <a:t>GERMAN – MILKA- RITTER 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714500" y="34591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GERMAN: RICHART</a:t>
            </a:r>
          </a:p>
        </p:txBody>
      </p:sp>
      <p:pic>
        <p:nvPicPr>
          <p:cNvPr id="10" name="Picture 9" descr="http://ecx.images-amazon.com/images/I/31aY0fZFXC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464" y="2064841"/>
            <a:ext cx="6518031" cy="479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.yimg.com/fz/api/res/1.2/0iOILLLfqDbsP0s5YE5rbg--/YXBwaWQ9c3JjaGRkO2g9NTAwO3E9OTU7dz01MDA-/http://www.igourmet.com/images/productsLG/150rittersp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07" y="212615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utoUpdateAnimBg="0"/>
      <p:bldP spid="2151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39750" y="1863811"/>
            <a:ext cx="80645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BELGIAN: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GODIVA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GODIVA</a:t>
            </a:r>
          </a:p>
        </p:txBody>
      </p:sp>
      <p:pic>
        <p:nvPicPr>
          <p:cNvPr id="4" name="Content Placeholder 3" descr="https://sp.yimg.com/ib/th?id=JN.PgPgNWl1x8miCYRd8TENHw&amp;pid=15.1&amp;P=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13" y="2088291"/>
            <a:ext cx="6771503" cy="4769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015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186249" y="1198606"/>
            <a:ext cx="6956854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6600" b="1" dirty="0">
                <a:solidFill>
                  <a:srgbClr val="FFCC99"/>
                </a:solidFill>
              </a:rPr>
              <a:t>SWISS: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600" b="1" dirty="0">
                <a:solidFill>
                  <a:srgbClr val="FFCC99"/>
                </a:solidFill>
              </a:rPr>
              <a:t>NESTL</a:t>
            </a:r>
            <a:r>
              <a:rPr lang="en-US" sz="6600" b="1" dirty="0">
                <a:solidFill>
                  <a:srgbClr val="FFCC99"/>
                </a:solidFill>
                <a:cs typeface="Times New Roman" pitchFamily="18" charset="0"/>
              </a:rPr>
              <a:t>É</a:t>
            </a:r>
            <a:r>
              <a:rPr lang="en-US" sz="6600" b="1" dirty="0">
                <a:solidFill>
                  <a:srgbClr val="FFCC99"/>
                </a:solidFill>
              </a:rPr>
              <a:t>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600" b="1" dirty="0">
                <a:solidFill>
                  <a:srgbClr val="FFCC99"/>
                </a:solidFill>
              </a:rPr>
              <a:t>LINDT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600" b="1" dirty="0">
                <a:solidFill>
                  <a:srgbClr val="FFCC99"/>
                </a:solidFill>
              </a:rPr>
              <a:t>TOBLERONE</a:t>
            </a:r>
          </a:p>
          <a:p>
            <a:pPr algn="ctr" eaLnBrk="1" hangingPunct="1">
              <a:spcBef>
                <a:spcPct val="50000"/>
              </a:spcBef>
            </a:pPr>
            <a:endParaRPr lang="en-US" sz="3200" b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660400" y="622300"/>
            <a:ext cx="3581400" cy="1143000"/>
          </a:xfrm>
        </p:spPr>
        <p:txBody>
          <a:bodyPr/>
          <a:lstStyle/>
          <a:p>
            <a:pPr eaLnBrk="1" hangingPunct="1"/>
            <a:r>
              <a:rPr lang="en-US" sz="51200" dirty="0">
                <a:solidFill>
                  <a:schemeClr val="bg1"/>
                </a:solidFill>
              </a:rPr>
              <a:t>Thym</a:t>
            </a:r>
            <a:br>
              <a:rPr lang="en-US" sz="51200" dirty="0">
                <a:solidFill>
                  <a:schemeClr val="bg1"/>
                </a:solidFill>
              </a:rPr>
            </a:br>
            <a:r>
              <a:rPr lang="en-US" sz="51200" dirty="0">
                <a:solidFill>
                  <a:schemeClr val="bg1"/>
                </a:solidFill>
              </a:rPr>
              <a:t>ine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1747" name="Rectangle 12"/>
          <p:cNvSpPr>
            <a:spLocks noChangeArrowheads="1"/>
          </p:cNvSpPr>
          <p:nvPr/>
        </p:nvSpPr>
        <p:spPr bwMode="auto">
          <a:xfrm>
            <a:off x="4902200" y="622300"/>
            <a:ext cx="358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1748" name="Picture 2" descr="Adenine chemical structur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79" y="2585453"/>
            <a:ext cx="223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Thymine chemical structure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4" y="4245810"/>
            <a:ext cx="1834732" cy="19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p.yimg.com/ib/th?id=JN.X2M6PqalzMDzcGdeECdd0g&amp;pid=15.1&amp;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1"/>
            <a:ext cx="4331369" cy="32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2.bigcommerce.com/server5500/tpbc2s65/products/47/images/49/lindt_lindor_darkchocolatetruffle5p1ozb__67424.1347638691.360.360.jpg?c=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4" y="34289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4.bp.blogspot.com/-iXWrufGOfMg/Tv4PCTs-ikI/AAAAAAAAOwI/qBZmFtqvGTg/s1600/tobleron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2252077"/>
            <a:ext cx="4762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5EC4-064B-469D-BB54-9B881B41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DANIEL PETER - SWISS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17CD91-C63D-49B5-9EC9-C9860C5CF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753" y="1981200"/>
            <a:ext cx="61644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76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MILK CHOCOLATE   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DANIEL PETER  - 1875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lideplayer.com/slide/4772158/15/images/11/Milk+choco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8134350" cy="63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310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02DE-75D3-4E06-83EA-E866EF6AB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PETER’S CHOCOLATE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00BCB9-6C1F-4189-BAE0-09AFC6D9D2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5" y="1752601"/>
            <a:ext cx="8401250" cy="60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26"/>
          <p:cNvSpPr txBox="1">
            <a:spLocks noChangeArrowheads="1"/>
          </p:cNvSpPr>
          <p:nvPr/>
        </p:nvSpPr>
        <p:spPr bwMode="auto">
          <a:xfrm>
            <a:off x="1733550" y="546100"/>
            <a:ext cx="5854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ANCIENT HISTORY</a:t>
            </a: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070100" y="4932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1520 CORTEZ - MEXICO</a:t>
            </a:r>
          </a:p>
        </p:txBody>
      </p:sp>
      <p:sp>
        <p:nvSpPr>
          <p:cNvPr id="7172" name="Text Box 1028"/>
          <p:cNvSpPr txBox="1">
            <a:spLocks noChangeArrowheads="1"/>
          </p:cNvSpPr>
          <p:nvPr/>
        </p:nvSpPr>
        <p:spPr bwMode="auto">
          <a:xfrm>
            <a:off x="1492250" y="2349500"/>
            <a:ext cx="633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OLMEC: 1500-250 BC</a:t>
            </a:r>
          </a:p>
        </p:txBody>
      </p:sp>
      <p:sp>
        <p:nvSpPr>
          <p:cNvPr id="7173" name="Text Box 1029"/>
          <p:cNvSpPr txBox="1">
            <a:spLocks noChangeArrowheads="1"/>
          </p:cNvSpPr>
          <p:nvPr/>
        </p:nvSpPr>
        <p:spPr bwMode="auto">
          <a:xfrm>
            <a:off x="679938" y="5821363"/>
            <a:ext cx="7302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1550-1700  TRADE SECRET - SPAIN</a:t>
            </a:r>
          </a:p>
        </p:txBody>
      </p:sp>
      <p:sp>
        <p:nvSpPr>
          <p:cNvPr id="7174" name="Text Box 1030"/>
          <p:cNvSpPr txBox="1">
            <a:spLocks noChangeArrowheads="1"/>
          </p:cNvSpPr>
          <p:nvPr/>
        </p:nvSpPr>
        <p:spPr bwMode="auto">
          <a:xfrm>
            <a:off x="1339850" y="3175000"/>
            <a:ext cx="6642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MAYAN: 250 BC-600 AD</a:t>
            </a:r>
          </a:p>
        </p:txBody>
      </p:sp>
      <p:sp>
        <p:nvSpPr>
          <p:cNvPr id="7175" name="Text Box 1031"/>
          <p:cNvSpPr txBox="1">
            <a:spLocks noChangeArrowheads="1"/>
          </p:cNvSpPr>
          <p:nvPr/>
        </p:nvSpPr>
        <p:spPr bwMode="auto">
          <a:xfrm>
            <a:off x="1301750" y="4013200"/>
            <a:ext cx="6718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AZTEC: 600–1500 AD </a:t>
            </a:r>
          </a:p>
        </p:txBody>
      </p:sp>
      <p:sp>
        <p:nvSpPr>
          <p:cNvPr id="7176" name="Text Box 1032"/>
          <p:cNvSpPr txBox="1">
            <a:spLocks noChangeArrowheads="1"/>
          </p:cNvSpPr>
          <p:nvPr/>
        </p:nvSpPr>
        <p:spPr bwMode="auto">
          <a:xfrm>
            <a:off x="1492250" y="1282700"/>
            <a:ext cx="633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AMAZON BASIN: PRE 1500 BC</a:t>
            </a: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28539" y="739346"/>
            <a:ext cx="80645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ENGLISH: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CADBURY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ROUNTREE’S  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FRYS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56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061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Farewell from Howard and Sally</a:t>
            </a:r>
          </a:p>
        </p:txBody>
      </p:sp>
      <p:pic>
        <p:nvPicPr>
          <p:cNvPr id="95235" name="Picture 4" descr="C:\Documents and Settings\Will\Desktop\HMP New Presentation\Howard and Sal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99" y="1104181"/>
            <a:ext cx="4507068" cy="58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-190818" y="-1004977"/>
            <a:ext cx="9644575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50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714500" y="1944836"/>
            <a:ext cx="5715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AMERICAN COLONIES:</a:t>
            </a:r>
          </a:p>
          <a:p>
            <a:pPr lvl="0"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C99"/>
                </a:solidFill>
              </a:rPr>
              <a:t> BAKER, MASS 1765</a:t>
            </a:r>
          </a:p>
        </p:txBody>
      </p:sp>
    </p:spTree>
    <p:extLst>
      <p:ext uri="{BB962C8B-B14F-4D97-AF65-F5344CB8AC3E}">
        <p14:creationId xmlns:p14="http://schemas.microsoft.com/office/powerpoint/2010/main" val="19562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151" y="827903"/>
            <a:ext cx="4720281" cy="753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s://sp.yimg.com/ib/th?id=JN.u5cndUKWrrgp7%2fN08JdGMQ&amp;pid=15.1&amp;P=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1" y="815545"/>
            <a:ext cx="7500551" cy="6042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53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CHEMISTRY 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0" lvl="4" indent="0">
              <a:buNone/>
            </a:pPr>
            <a:r>
              <a:rPr lang="en-US" sz="6000" dirty="0"/>
              <a:t>     </a:t>
            </a:r>
          </a:p>
          <a:p>
            <a:pPr marL="1828800" lvl="4" indent="0">
              <a:buNone/>
            </a:pPr>
            <a:r>
              <a:rPr lang="en-US" sz="6000" dirty="0"/>
              <a:t>      </a:t>
            </a:r>
            <a:r>
              <a:rPr lang="en-US" sz="8000" dirty="0">
                <a:solidFill>
                  <a:schemeClr val="bg1"/>
                </a:solidFill>
              </a:rPr>
              <a:t>NO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</a:p>
          <a:p>
            <a:pPr marL="1828800" lvl="4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    </a:t>
            </a:r>
            <a:r>
              <a:rPr lang="en-US" sz="8000" dirty="0">
                <a:solidFill>
                  <a:schemeClr val="bg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372268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4483100" y="957263"/>
            <a:ext cx="4254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THEOBROMINE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4538663" y="1389063"/>
            <a:ext cx="41989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(3,7-Dimethylxanthine)</a:t>
            </a:r>
          </a:p>
        </p:txBody>
      </p:sp>
      <p:grpSp>
        <p:nvGrpSpPr>
          <p:cNvPr id="27652" name="Group 8"/>
          <p:cNvGrpSpPr>
            <a:grpSpLocks/>
          </p:cNvGrpSpPr>
          <p:nvPr/>
        </p:nvGrpSpPr>
        <p:grpSpPr bwMode="auto">
          <a:xfrm>
            <a:off x="4483100" y="2214554"/>
            <a:ext cx="4053143" cy="3510231"/>
            <a:chOff x="2779" y="1232"/>
            <a:chExt cx="2458" cy="2352"/>
          </a:xfrm>
        </p:grpSpPr>
        <p:sp>
          <p:nvSpPr>
            <p:cNvPr id="27657" name="Rectangle 2"/>
            <p:cNvSpPr>
              <a:spLocks noChangeArrowheads="1"/>
            </p:cNvSpPr>
            <p:nvPr/>
          </p:nvSpPr>
          <p:spPr bwMode="auto">
            <a:xfrm>
              <a:off x="2779" y="1232"/>
              <a:ext cx="2458" cy="23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7658" name="Picture 7" descr="I:\Web\howardpeters\powerpoint_chocolate\img\theobromin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1505"/>
              <a:ext cx="2052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141612" y="2214554"/>
            <a:ext cx="4125441" cy="38480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7654" name="Picture 12" descr="C:\Documents and Settings\Will\Desktop\HMP New Presentation\173px-Xanthin_-_Xanthine_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76513"/>
            <a:ext cx="3022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914400" y="1122363"/>
            <a:ext cx="309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XANTHINE</a:t>
            </a:r>
          </a:p>
        </p:txBody>
      </p:sp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2312988" y="90150"/>
            <a:ext cx="4297362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CC99"/>
                </a:solidFill>
              </a:rPr>
              <a:t>CHEMISTRY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619330" y="5770605"/>
            <a:ext cx="118269" cy="9955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214554"/>
            <a:ext cx="4071812" cy="374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60663" y="2415909"/>
            <a:ext cx="3206045" cy="292373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76400" y="1020763"/>
            <a:ext cx="5715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CC99"/>
                </a:solidFill>
              </a:rPr>
              <a:t>    CAFFEINE</a:t>
            </a:r>
          </a:p>
        </p:txBody>
      </p:sp>
      <p:pic>
        <p:nvPicPr>
          <p:cNvPr id="28676" name="Picture 6" descr="I:\Web\howardpeters\powerpoint_chocolate\img\caffe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4" y="2415909"/>
            <a:ext cx="2576617" cy="226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blogs.discovermagazine.com/badastronomy/files/2008/caffeine_molecu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20" y="2212622"/>
            <a:ext cx="4402069" cy="37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83732" y="2471769"/>
            <a:ext cx="3345221" cy="308186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876800" y="1020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CAFFEINE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9644" y="2306702"/>
            <a:ext cx="2946400" cy="26462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9701" name="Picture 4" descr="I:\Web\howardpeters\powerpoint_chocolate\img\caffe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084388"/>
            <a:ext cx="32575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7200" y="1020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THEOBROMINE</a:t>
            </a:r>
          </a:p>
        </p:txBody>
      </p:sp>
      <p:pic>
        <p:nvPicPr>
          <p:cNvPr id="29703" name="Picture 7" descr="I:\Web\howardpeters\powerpoint_chocolate\img\theobrom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3" y="2306702"/>
            <a:ext cx="32575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00" y="1962246"/>
            <a:ext cx="4149199" cy="355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usercontent2.hubstatic.com/8592205_f2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ttps://usercontent2.hubstatic.com/8592205_f26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usercontent2.hubstatic.com/8592205_f26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usercontent2.hubstatic.com/8592205_f26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9" y="2186452"/>
            <a:ext cx="3626204" cy="333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2476500" y="1943100"/>
            <a:ext cx="4203700" cy="402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Theophylline</a:t>
            </a:r>
          </a:p>
        </p:txBody>
      </p:sp>
      <p:pic>
        <p:nvPicPr>
          <p:cNvPr id="30724" name="Picture 6" descr="C:\Documents and Settings\Will\Desktop\HMP New Presentation\199px-Theophyllin_-_Theophylline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2393950"/>
            <a:ext cx="3265487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660400" y="622300"/>
            <a:ext cx="3581400" cy="1143000"/>
          </a:xfrm>
        </p:spPr>
        <p:txBody>
          <a:bodyPr/>
          <a:lstStyle/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Thymine</a:t>
            </a:r>
          </a:p>
        </p:txBody>
      </p:sp>
      <p:sp>
        <p:nvSpPr>
          <p:cNvPr id="31747" name="Rectangle 12"/>
          <p:cNvSpPr>
            <a:spLocks noChangeArrowheads="1"/>
          </p:cNvSpPr>
          <p:nvPr/>
        </p:nvSpPr>
        <p:spPr bwMode="auto">
          <a:xfrm>
            <a:off x="4902200" y="622300"/>
            <a:ext cx="358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Adenine</a:t>
            </a:r>
          </a:p>
        </p:txBody>
      </p:sp>
      <p:pic>
        <p:nvPicPr>
          <p:cNvPr id="31748" name="Picture 2" descr="Adenine chemical structur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260600"/>
            <a:ext cx="223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Thymine chemical structure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260600"/>
            <a:ext cx="2555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5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C:\Documents and Settings\Will\Desktop\HMP New Presentation\Ma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" y="10690"/>
            <a:ext cx="5519051" cy="70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6000750" y="3403600"/>
            <a:ext cx="31432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MAYAN</a:t>
            </a:r>
          </a:p>
          <a:p>
            <a:pPr algn="ctr" eaLnBrk="1" hangingPunct="1">
              <a:spcBef>
                <a:spcPct val="50000"/>
              </a:spcBef>
            </a:pPr>
            <a:endParaRPr lang="en-US" sz="3200" b="1" dirty="0">
              <a:solidFill>
                <a:srgbClr val="FFCC99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CHOCOLATE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>
          <a:xfrm>
            <a:off x="4902200" y="622300"/>
            <a:ext cx="3581400" cy="1143000"/>
          </a:xfrm>
        </p:spPr>
        <p:txBody>
          <a:bodyPr/>
          <a:lstStyle/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Guanine</a:t>
            </a:r>
          </a:p>
        </p:txBody>
      </p:sp>
      <p:sp>
        <p:nvSpPr>
          <p:cNvPr id="32771" name="Rectangle 12"/>
          <p:cNvSpPr>
            <a:spLocks noChangeArrowheads="1"/>
          </p:cNvSpPr>
          <p:nvPr/>
        </p:nvSpPr>
        <p:spPr bwMode="auto">
          <a:xfrm>
            <a:off x="660400" y="622300"/>
            <a:ext cx="358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Cytosine</a:t>
            </a:r>
          </a:p>
        </p:txBody>
      </p:sp>
      <p:pic>
        <p:nvPicPr>
          <p:cNvPr id="32772" name="Picture 2" descr="Cytosine chemical structur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2411413"/>
            <a:ext cx="2047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Guanin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411413"/>
            <a:ext cx="3673475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4584700" y="677863"/>
            <a:ext cx="4191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BETA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PHENETHYLAMINE</a:t>
            </a: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42900" y="2184400"/>
            <a:ext cx="4025900" cy="2859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3797" name="Picture 10" descr="C:\Documents and Settings\Will\Desktop\HMP New Presentation\800px-Amphetamine-2D-skeletal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925763"/>
            <a:ext cx="337343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457200" y="995363"/>
            <a:ext cx="3632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AMPHETAMINE</a:t>
            </a:r>
          </a:p>
        </p:txBody>
      </p:sp>
      <p:sp>
        <p:nvSpPr>
          <p:cNvPr id="2" name="AutoShape 5" descr="https://upload.wikimedia.org/wikipedia/commons/thumb/8/8d/Phenethylamine.svg/640px-Phenethylamine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03" y="2515579"/>
            <a:ext cx="4466186" cy="20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84700" y="836613"/>
            <a:ext cx="4191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DOPAMINE</a:t>
            </a:r>
          </a:p>
        </p:txBody>
      </p:sp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457200" y="836613"/>
            <a:ext cx="3632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L-DOPA</a:t>
            </a:r>
          </a:p>
        </p:txBody>
      </p:sp>
      <p:grpSp>
        <p:nvGrpSpPr>
          <p:cNvPr id="34820" name="Group 13"/>
          <p:cNvGrpSpPr>
            <a:grpSpLocks/>
          </p:cNvGrpSpPr>
          <p:nvPr/>
        </p:nvGrpSpPr>
        <p:grpSpPr bwMode="auto">
          <a:xfrm>
            <a:off x="4533900" y="2184400"/>
            <a:ext cx="4025900" cy="2859088"/>
            <a:chOff x="2856" y="1376"/>
            <a:chExt cx="2536" cy="1801"/>
          </a:xfrm>
        </p:grpSpPr>
        <p:sp>
          <p:nvSpPr>
            <p:cNvPr id="34824" name="Rectangle 9"/>
            <p:cNvSpPr>
              <a:spLocks noChangeArrowheads="1"/>
            </p:cNvSpPr>
            <p:nvPr/>
          </p:nvSpPr>
          <p:spPr bwMode="auto">
            <a:xfrm>
              <a:off x="2856" y="1376"/>
              <a:ext cx="2536" cy="18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4825" name="Picture 10" descr="C:\Documents and Settings\Will\Desktop\HMP New Presentation\440px-Dopamine2_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" y="1813"/>
              <a:ext cx="2208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1" name="Group 12"/>
          <p:cNvGrpSpPr>
            <a:grpSpLocks/>
          </p:cNvGrpSpPr>
          <p:nvPr/>
        </p:nvGrpSpPr>
        <p:grpSpPr bwMode="auto">
          <a:xfrm>
            <a:off x="342900" y="2184400"/>
            <a:ext cx="4025900" cy="2859088"/>
            <a:chOff x="216" y="1376"/>
            <a:chExt cx="2536" cy="1801"/>
          </a:xfrm>
        </p:grpSpPr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216" y="1376"/>
              <a:ext cx="2536" cy="18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4823" name="Picture 11" descr="C:\Documents and Settings\Will\Desktop\HMP New Presentation\290px-3%2C4-Dihydroxy-L-phenylalanin_%28Levodopa%29_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" y="1784"/>
              <a:ext cx="2088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432300" y="836613"/>
            <a:ext cx="4191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NOREPINEPHRINE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57200" y="836613"/>
            <a:ext cx="3632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EPINEPHRINE</a:t>
            </a:r>
            <a:br>
              <a:rPr lang="en-US" sz="3200" b="1" dirty="0">
                <a:solidFill>
                  <a:srgbClr val="FFCC99"/>
                </a:solidFill>
              </a:rPr>
            </a:br>
            <a:r>
              <a:rPr lang="en-US" sz="3200" b="1" dirty="0">
                <a:solidFill>
                  <a:srgbClr val="FFCC99"/>
                </a:solidFill>
              </a:rPr>
              <a:t>(Adrenaline)</a:t>
            </a:r>
          </a:p>
        </p:txBody>
      </p:sp>
      <p:grpSp>
        <p:nvGrpSpPr>
          <p:cNvPr id="35844" name="Group 12"/>
          <p:cNvGrpSpPr>
            <a:grpSpLocks/>
          </p:cNvGrpSpPr>
          <p:nvPr/>
        </p:nvGrpSpPr>
        <p:grpSpPr bwMode="auto">
          <a:xfrm>
            <a:off x="733778" y="2186782"/>
            <a:ext cx="4025900" cy="2859088"/>
            <a:chOff x="280" y="1377"/>
            <a:chExt cx="2536" cy="1801"/>
          </a:xfrm>
        </p:grpSpPr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280" y="1377"/>
              <a:ext cx="2536" cy="18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5849" name="Picture 10" descr="C:\Documents and Settings\Will\Desktop\HMP New Presentation\800px-Adrenaline_chemical_structu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" y="1624"/>
              <a:ext cx="1860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5" name="Group 13"/>
          <p:cNvGrpSpPr>
            <a:grpSpLocks/>
          </p:cNvGrpSpPr>
          <p:nvPr/>
        </p:nvGrpSpPr>
        <p:grpSpPr bwMode="auto">
          <a:xfrm>
            <a:off x="4759678" y="2185194"/>
            <a:ext cx="4025900" cy="2859088"/>
            <a:chOff x="2856" y="1376"/>
            <a:chExt cx="2536" cy="1801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2856" y="1376"/>
              <a:ext cx="2536" cy="18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5847" name="Picture 11" descr="C:\Documents and Settings\Will\Desktop\HMP New Presentation\800px-Noradrenaline_chemical_structur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" y="1657"/>
              <a:ext cx="1808" cy="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853600" y="563563"/>
            <a:ext cx="570667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FFCC99"/>
                </a:solidFill>
              </a:rPr>
              <a:t>BETA-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FFCC99"/>
                </a:solidFill>
              </a:rPr>
              <a:t>PHENETHYLAMINE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61449" y="2618866"/>
            <a:ext cx="5290977" cy="2578391"/>
            <a:chOff x="1392" y="1430"/>
            <a:chExt cx="2928" cy="1427"/>
          </a:xfrm>
        </p:grpSpPr>
        <p:sp>
          <p:nvSpPr>
            <p:cNvPr id="36868" name="Rectangle 4"/>
            <p:cNvSpPr>
              <a:spLocks noChangeArrowheads="1"/>
            </p:cNvSpPr>
            <p:nvPr/>
          </p:nvSpPr>
          <p:spPr bwMode="auto">
            <a:xfrm>
              <a:off x="2125" y="1430"/>
              <a:ext cx="1775" cy="1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6869" name="Picture 5" descr="I:\Web\howardpeters\powerpoint_chocolate\img\bet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484"/>
              <a:ext cx="2928" cy="1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69" y="2280356"/>
            <a:ext cx="6997450" cy="317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179689" y="2319867"/>
            <a:ext cx="2150533" cy="198252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876800" y="1020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SERATONIN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568244" y="2565664"/>
            <a:ext cx="2427111" cy="206586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57200" y="1020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TRYPTOPHAN</a:t>
            </a:r>
          </a:p>
        </p:txBody>
      </p:sp>
      <p:pic>
        <p:nvPicPr>
          <p:cNvPr id="37894" name="Picture 8" descr="I:\Web\howardpeters\powerpoint_chocolate\img\tryptoph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" y="2565664"/>
            <a:ext cx="336073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I:\Web\howardpeters\powerpoint_chocolate\img\seraton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78" y="2958807"/>
            <a:ext cx="2386359" cy="96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5" y="2241373"/>
            <a:ext cx="410425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11" y="1893131"/>
            <a:ext cx="3567289" cy="28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714500" y="817563"/>
            <a:ext cx="571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ANANDAMIDE</a:t>
            </a:r>
          </a:p>
        </p:txBody>
      </p:sp>
      <p:pic>
        <p:nvPicPr>
          <p:cNvPr id="38915" name="Picture 2" descr="File:Anandamide skeletal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782763"/>
            <a:ext cx="6134100" cy="4217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892300" y="817563"/>
            <a:ext cx="571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FLAVANOID</a:t>
            </a:r>
          </a:p>
        </p:txBody>
      </p:sp>
      <p:grpSp>
        <p:nvGrpSpPr>
          <p:cNvPr id="39939" name="Group 10"/>
          <p:cNvGrpSpPr>
            <a:grpSpLocks/>
          </p:cNvGrpSpPr>
          <p:nvPr/>
        </p:nvGrpSpPr>
        <p:grpSpPr bwMode="auto">
          <a:xfrm>
            <a:off x="2273300" y="1701800"/>
            <a:ext cx="4953000" cy="4686300"/>
            <a:chOff x="1496" y="1056"/>
            <a:chExt cx="3120" cy="2952"/>
          </a:xfrm>
        </p:grpSpPr>
        <p:sp>
          <p:nvSpPr>
            <p:cNvPr id="39940" name="Rectangle 8"/>
            <p:cNvSpPr>
              <a:spLocks noChangeArrowheads="1"/>
            </p:cNvSpPr>
            <p:nvPr/>
          </p:nvSpPr>
          <p:spPr bwMode="auto">
            <a:xfrm>
              <a:off x="1496" y="1056"/>
              <a:ext cx="3120" cy="29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9941" name="Picture 9" descr="C:\Documents and Settings\Will\Desktop\HMP New Presentation\Phenyl-C4-benzopyrone_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553"/>
              <a:ext cx="2387" cy="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790700" y="792163"/>
            <a:ext cx="571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CATECHIN</a:t>
            </a:r>
          </a:p>
        </p:txBody>
      </p:sp>
      <p:pic>
        <p:nvPicPr>
          <p:cNvPr id="40963" name="Picture 8" descr="(+)-Catechin">
            <a:hlinkClick r:id="rId3" tooltip="(+)-Catechi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21" y="2885460"/>
            <a:ext cx="2948975" cy="16075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96" y="1907822"/>
            <a:ext cx="6765710" cy="374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5"/>
          <p:cNvGrpSpPr>
            <a:grpSpLocks/>
          </p:cNvGrpSpPr>
          <p:nvPr/>
        </p:nvGrpSpPr>
        <p:grpSpPr bwMode="auto">
          <a:xfrm>
            <a:off x="1981200" y="228600"/>
            <a:ext cx="5181600" cy="6400800"/>
            <a:chOff x="1248" y="144"/>
            <a:chExt cx="3264" cy="4032"/>
          </a:xfrm>
        </p:grpSpPr>
        <p:sp>
          <p:nvSpPr>
            <p:cNvPr id="41987" name="Rectangle 2"/>
            <p:cNvSpPr>
              <a:spLocks noChangeArrowheads="1"/>
            </p:cNvSpPr>
            <p:nvPr/>
          </p:nvSpPr>
          <p:spPr bwMode="auto">
            <a:xfrm>
              <a:off x="1248" y="144"/>
              <a:ext cx="3264" cy="4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1988" name="Picture 3" descr="I:\Web\howardpeters\powerpoint_chocolate\img\antioxidant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" y="240"/>
              <a:ext cx="310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9" name="Rectangle 4"/>
            <p:cNvSpPr>
              <a:spLocks noChangeArrowheads="1"/>
            </p:cNvSpPr>
            <p:nvPr/>
          </p:nvSpPr>
          <p:spPr bwMode="auto">
            <a:xfrm>
              <a:off x="2848" y="3976"/>
              <a:ext cx="1352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Will\Desktop\HMP New Presentation\Cacao_Aztec_Scul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79" y="890677"/>
            <a:ext cx="3180126" cy="612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002890" y="284163"/>
            <a:ext cx="7742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CC99"/>
                </a:solidFill>
              </a:rPr>
              <a:t>AZTEC – Mexico City Museum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482600" y="862013"/>
            <a:ext cx="83566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Chocolate Is a Powerful ex Vivo and in Vivo ANTIOXIDANT, an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ANTIATHEROSCLEROTIC Agent in an Animal Model, and a Significant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Contributor to Antioxidants in the European and American Diets 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dirty="0">
                <a:solidFill>
                  <a:schemeClr val="bg1"/>
                </a:solidFill>
                <a:hlinkClick r:id="rId3" tooltip="Journal of agricultural and food chemistry."/>
              </a:rPr>
              <a:t>J Agric Food Chem.</a:t>
            </a:r>
            <a:r>
              <a:rPr lang="en-US" dirty="0">
                <a:solidFill>
                  <a:schemeClr val="bg1"/>
                </a:solidFill>
              </a:rPr>
              <a:t> 2006 Oct 18;54(21):8071-6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          </a:t>
            </a:r>
            <a:r>
              <a:rPr lang="en-US" sz="2800" dirty="0">
                <a:solidFill>
                  <a:schemeClr val="bg1"/>
                </a:solidFill>
              </a:rPr>
              <a:t>JOE A.VINSON</a:t>
            </a:r>
            <a:r>
              <a:rPr lang="en-US" sz="1400" dirty="0">
                <a:solidFill>
                  <a:schemeClr val="bg1"/>
                </a:solidFill>
              </a:rPr>
              <a:t>,*,† JOHN PROCH,† PRATIMA BOSE,† SEAN MUCHLER,†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PAMELA TAFFERA,† DONNA SHUTA,† NAJWA SAMMAN,† AND GABRIEL A. AGBOR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365554" y="4313238"/>
            <a:ext cx="8590692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MODULATES   HDL  &amp;  LDL  LEVELS IN  THE  BODY</a:t>
            </a:r>
          </a:p>
          <a:p>
            <a:pPr lvl="0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Effects of cocoa powder and dark chocolate on LDL oxidative susceptibility and prostaglandin concentrations in humans1–3     </a:t>
            </a:r>
          </a:p>
          <a:p>
            <a:pPr lvl="0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                  </a:t>
            </a:r>
            <a:r>
              <a:rPr lang="de-DE" dirty="0">
                <a:solidFill>
                  <a:srgbClr val="FFFFFF"/>
                </a:solidFill>
                <a:hlinkClick r:id="rId4" tooltip="The American journal of clinical nutrition."/>
              </a:rPr>
              <a:t>Am J Clin Nutr.</a:t>
            </a:r>
            <a:r>
              <a:rPr lang="de-DE" dirty="0">
                <a:solidFill>
                  <a:srgbClr val="FFFFFF"/>
                </a:solidFill>
              </a:rPr>
              <a:t> 2001 Nov;74(5):596-602</a:t>
            </a:r>
            <a:r>
              <a:rPr lang="de-DE" sz="1800" dirty="0">
                <a:solidFill>
                  <a:srgbClr val="FFFFFF"/>
                </a:solidFill>
              </a:rPr>
              <a:t>.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Ying Wan, </a:t>
            </a:r>
            <a:r>
              <a:rPr lang="en-US" sz="2800" dirty="0">
                <a:solidFill>
                  <a:schemeClr val="bg1"/>
                </a:solidFill>
              </a:rPr>
              <a:t>Joe A VINSON </a:t>
            </a:r>
            <a:r>
              <a:rPr lang="en-US" sz="1400" dirty="0">
                <a:solidFill>
                  <a:schemeClr val="bg1"/>
                </a:solidFill>
              </a:rPr>
              <a:t> Terry D Etherton, John Proch, Sheryl A Lazarus, and Penny M Kris-Etherton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206A-AB92-4D57-814B-4BB851C4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A646A-5F2E-482D-B7CF-0119767E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981200"/>
            <a:ext cx="8579223" cy="4114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ESTATE AND ETHICAL CHOCOLATE</a:t>
            </a:r>
          </a:p>
          <a:p>
            <a:r>
              <a:rPr lang="en-US" dirty="0">
                <a:solidFill>
                  <a:schemeClr val="bg1"/>
                </a:solidFill>
              </a:rPr>
              <a:t>GMO - GENENTICALLY MODIFIED</a:t>
            </a:r>
          </a:p>
          <a:p>
            <a:r>
              <a:rPr lang="en-US" dirty="0">
                <a:solidFill>
                  <a:schemeClr val="bg1"/>
                </a:solidFill>
              </a:rPr>
              <a:t>FORCED AND CHILD LABOR - CACAO</a:t>
            </a:r>
          </a:p>
          <a:p>
            <a:r>
              <a:rPr lang="en-US" dirty="0">
                <a:solidFill>
                  <a:schemeClr val="bg1"/>
                </a:solidFill>
              </a:rPr>
              <a:t>INTERNATIONAL CARTELS - CACAO</a:t>
            </a:r>
          </a:p>
          <a:p>
            <a:r>
              <a:rPr lang="en-US" dirty="0">
                <a:solidFill>
                  <a:schemeClr val="bg1"/>
                </a:solidFill>
              </a:rPr>
              <a:t>CLIMATE CHANGE - WARMING</a:t>
            </a:r>
          </a:p>
          <a:p>
            <a:r>
              <a:rPr lang="en-US" dirty="0">
                <a:solidFill>
                  <a:schemeClr val="bg1"/>
                </a:solidFill>
              </a:rPr>
              <a:t>ENVIRONMENTAL PESTS - WITCHES   BR.</a:t>
            </a:r>
          </a:p>
          <a:p>
            <a:r>
              <a:rPr lang="en-US" dirty="0">
                <a:solidFill>
                  <a:schemeClr val="bg1"/>
                </a:solidFill>
              </a:rPr>
              <a:t>BIO - TERRORISM</a:t>
            </a:r>
          </a:p>
        </p:txBody>
      </p:sp>
    </p:spTree>
    <p:extLst>
      <p:ext uri="{BB962C8B-B14F-4D97-AF65-F5344CB8AC3E}">
        <p14:creationId xmlns:p14="http://schemas.microsoft.com/office/powerpoint/2010/main" val="2068865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1D3F-BB40-4932-A10A-312A4830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ESTATE &amp;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40325-8E81-4318-9B5A-FB17DC5A9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MANY SMALL ESTATE CHOCOLATIERS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SINGLE SOURCE - NO BLENDING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MAJOR CHOCOLATE COMPANIES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AGREEING TO BE GREEN.</a:t>
            </a:r>
          </a:p>
        </p:txBody>
      </p:sp>
    </p:spTree>
    <p:extLst>
      <p:ext uri="{BB962C8B-B14F-4D97-AF65-F5344CB8AC3E}">
        <p14:creationId xmlns:p14="http://schemas.microsoft.com/office/powerpoint/2010/main" val="12701892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1D3F-BB40-4932-A10A-312A4830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GENETICALLY MODIFIED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40325-8E81-4318-9B5A-FB17DC5A9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PRODUCED BY BACTERIA  (GMO)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TOTAL GENOME OF CHOCOLATE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JOINT PROJECT IN 1997 OF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US DEPT OF AGRICULTURE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MARS         IBM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WILL CONSUMERS PURCHASE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GMO CHOCOLATE????</a:t>
            </a:r>
          </a:p>
        </p:txBody>
      </p:sp>
    </p:spTree>
    <p:extLst>
      <p:ext uri="{BB962C8B-B14F-4D97-AF65-F5344CB8AC3E}">
        <p14:creationId xmlns:p14="http://schemas.microsoft.com/office/powerpoint/2010/main" val="2606125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4BD3-A619-47F9-96A5-FC7C8F44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CLIMATE CHANGE -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558D-60F4-4A84-A256-BA8166B7E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52600"/>
            <a:ext cx="8928846" cy="44958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HIGHER SEAS / SALT INTRUSION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PEST FRIENDLIER CLIMATE</a:t>
            </a:r>
          </a:p>
          <a:p>
            <a:r>
              <a:rPr lang="en-US" sz="4000" dirty="0">
                <a:solidFill>
                  <a:schemeClr val="bg1"/>
                </a:solidFill>
              </a:rPr>
              <a:t>EXTREME DROUGHTS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TORRENTIAL RAI N / FLOODING</a:t>
            </a:r>
          </a:p>
          <a:p>
            <a:r>
              <a:rPr lang="en-US" sz="4000" dirty="0">
                <a:solidFill>
                  <a:schemeClr val="bg1"/>
                </a:solidFill>
              </a:rPr>
              <a:t>HIGHER TEMPERATURES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HIGHER HUMIDITY</a:t>
            </a:r>
          </a:p>
        </p:txBody>
      </p:sp>
    </p:spTree>
    <p:extLst>
      <p:ext uri="{BB962C8B-B14F-4D97-AF65-F5344CB8AC3E}">
        <p14:creationId xmlns:p14="http://schemas.microsoft.com/office/powerpoint/2010/main" val="4185295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730E-4A02-486C-97C4-A04A29FD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CARTELS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B3EAE-D58C-4528-9AC4-27ADBEE60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IVORY COAST  &amp;          GHANA      2019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5400" dirty="0">
                <a:solidFill>
                  <a:schemeClr val="bg1"/>
                </a:solidFill>
              </a:rPr>
              <a:t>CONTROL PRICE &amp;    SUPPLY</a:t>
            </a:r>
          </a:p>
        </p:txBody>
      </p:sp>
    </p:spTree>
    <p:extLst>
      <p:ext uri="{BB962C8B-B14F-4D97-AF65-F5344CB8AC3E}">
        <p14:creationId xmlns:p14="http://schemas.microsoft.com/office/powerpoint/2010/main" val="2566666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905F-8C97-4910-BA58-1AE63097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ENVIRONMENTAL PESTS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5ABE0-9758-4775-8E8F-57AA73D38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i="1" u="sng" dirty="0">
                <a:solidFill>
                  <a:schemeClr val="bg1"/>
                </a:solidFill>
              </a:rPr>
              <a:t>FUNGUS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     WITCHES BROOM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     FROSTY  POD ROT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     BLACK    POD ROT</a:t>
            </a:r>
          </a:p>
        </p:txBody>
      </p:sp>
    </p:spTree>
    <p:extLst>
      <p:ext uri="{BB962C8B-B14F-4D97-AF65-F5344CB8AC3E}">
        <p14:creationId xmlns:p14="http://schemas.microsoft.com/office/powerpoint/2010/main" val="2013970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5B676-4217-40C2-9964-E095E9ED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529145-D64F-4238-97A5-212D989F8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44706"/>
            <a:ext cx="9389050" cy="82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5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F233-16A4-493C-AE08-B3CF8D949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313A11-E521-46D8-84FD-E86C2A2F8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4106"/>
            <a:ext cx="9616141" cy="721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833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F2C3-44A8-45C5-8E9A-B4A714FC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BIO -TERRORISM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4DB6-5046-46CA-B8B5-CCB49DABD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BRAZIL  :     BAHIA  ~1990</a:t>
            </a:r>
          </a:p>
          <a:p>
            <a:r>
              <a:rPr lang="en-US" dirty="0">
                <a:solidFill>
                  <a:schemeClr val="bg1"/>
                </a:solidFill>
              </a:rPr>
              <a:t>ACTIVE WITCHES BROOM FUNGUS  -CRIMINALLY  DISTRIBUED</a:t>
            </a:r>
          </a:p>
          <a:p>
            <a:r>
              <a:rPr lang="en-US" dirty="0">
                <a:solidFill>
                  <a:schemeClr val="bg1"/>
                </a:solidFill>
              </a:rPr>
              <a:t>DESTROYED  90% OF THE CACAO</a:t>
            </a:r>
          </a:p>
          <a:p>
            <a:r>
              <a:rPr lang="en-US" dirty="0">
                <a:solidFill>
                  <a:schemeClr val="bg1"/>
                </a:solidFill>
              </a:rPr>
              <a:t>PLANTS IN BAHIA</a:t>
            </a:r>
          </a:p>
        </p:txBody>
      </p:sp>
    </p:spTree>
    <p:extLst>
      <p:ext uri="{BB962C8B-B14F-4D97-AF65-F5344CB8AC3E}">
        <p14:creationId xmlns:p14="http://schemas.microsoft.com/office/powerpoint/2010/main" val="217575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-88857"/>
            <a:ext cx="9014120" cy="676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0743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133600" y="555625"/>
            <a:ext cx="571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CC99"/>
                </a:solidFill>
              </a:rPr>
              <a:t>RESOURCES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133600" y="1749425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Google (500,000,000+ Hits)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133600" y="248761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BOOKS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2133600" y="322421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MOVIES</a:t>
            </a: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2133600" y="3962400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WORD OF MOUTH </a:t>
            </a:r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2133600" y="4700588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TASTE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828800" y="8509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NESTLE</a:t>
            </a:r>
          </a:p>
        </p:txBody>
      </p:sp>
      <p:sp>
        <p:nvSpPr>
          <p:cNvPr id="45059" name="Text Box 8"/>
          <p:cNvSpPr txBox="1">
            <a:spLocks noChangeArrowheads="1"/>
          </p:cNvSpPr>
          <p:nvPr/>
        </p:nvSpPr>
        <p:spPr bwMode="auto">
          <a:xfrm>
            <a:off x="1828800" y="12319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www.nestle.com</a:t>
            </a:r>
          </a:p>
        </p:txBody>
      </p:sp>
      <p:sp>
        <p:nvSpPr>
          <p:cNvPr id="45060" name="Text Box 12"/>
          <p:cNvSpPr txBox="1">
            <a:spLocks noChangeArrowheads="1"/>
          </p:cNvSpPr>
          <p:nvPr/>
        </p:nvSpPr>
        <p:spPr bwMode="auto">
          <a:xfrm>
            <a:off x="1828800" y="17653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LINDT</a:t>
            </a:r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1828800" y="21463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www.lindt.com</a:t>
            </a:r>
          </a:p>
        </p:txBody>
      </p:sp>
      <p:sp>
        <p:nvSpPr>
          <p:cNvPr id="45062" name="Text Box 14"/>
          <p:cNvSpPr txBox="1">
            <a:spLocks noChangeArrowheads="1"/>
          </p:cNvSpPr>
          <p:nvPr/>
        </p:nvSpPr>
        <p:spPr bwMode="auto">
          <a:xfrm>
            <a:off x="1828800" y="26797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GODIVA</a:t>
            </a:r>
          </a:p>
        </p:txBody>
      </p:sp>
      <p:sp>
        <p:nvSpPr>
          <p:cNvPr id="45063" name="Text Box 15"/>
          <p:cNvSpPr txBox="1">
            <a:spLocks noChangeArrowheads="1"/>
          </p:cNvSpPr>
          <p:nvPr/>
        </p:nvSpPr>
        <p:spPr bwMode="auto">
          <a:xfrm>
            <a:off x="1828800" y="30607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www.godiva.com</a:t>
            </a:r>
          </a:p>
        </p:txBody>
      </p:sp>
      <p:sp>
        <p:nvSpPr>
          <p:cNvPr id="45064" name="Text Box 16"/>
          <p:cNvSpPr txBox="1">
            <a:spLocks noChangeArrowheads="1"/>
          </p:cNvSpPr>
          <p:nvPr/>
        </p:nvSpPr>
        <p:spPr bwMode="auto">
          <a:xfrm>
            <a:off x="1828800" y="35941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HERSHEY</a:t>
            </a:r>
          </a:p>
        </p:txBody>
      </p:sp>
      <p:sp>
        <p:nvSpPr>
          <p:cNvPr id="45065" name="Text Box 17"/>
          <p:cNvSpPr txBox="1">
            <a:spLocks noChangeArrowheads="1"/>
          </p:cNvSpPr>
          <p:nvPr/>
        </p:nvSpPr>
        <p:spPr bwMode="auto">
          <a:xfrm>
            <a:off x="1828800" y="39751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www.hershey.com</a:t>
            </a:r>
          </a:p>
        </p:txBody>
      </p:sp>
      <p:sp>
        <p:nvSpPr>
          <p:cNvPr id="45066" name="Text Box 18"/>
          <p:cNvSpPr txBox="1">
            <a:spLocks noChangeArrowheads="1"/>
          </p:cNvSpPr>
          <p:nvPr/>
        </p:nvSpPr>
        <p:spPr bwMode="auto">
          <a:xfrm>
            <a:off x="1828800" y="450850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RUSSELL STOVER</a:t>
            </a:r>
          </a:p>
        </p:txBody>
      </p:sp>
      <p:sp>
        <p:nvSpPr>
          <p:cNvPr id="45067" name="Text Box 19"/>
          <p:cNvSpPr txBox="1">
            <a:spLocks noChangeArrowheads="1"/>
          </p:cNvSpPr>
          <p:nvPr/>
        </p:nvSpPr>
        <p:spPr bwMode="auto">
          <a:xfrm>
            <a:off x="1828800" y="48895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www.russellstover.com</a:t>
            </a:r>
          </a:p>
        </p:txBody>
      </p:sp>
      <p:sp>
        <p:nvSpPr>
          <p:cNvPr id="45068" name="Text Box 20"/>
          <p:cNvSpPr txBox="1">
            <a:spLocks noChangeArrowheads="1"/>
          </p:cNvSpPr>
          <p:nvPr/>
        </p:nvSpPr>
        <p:spPr bwMode="auto">
          <a:xfrm>
            <a:off x="1828800" y="5437188"/>
            <a:ext cx="571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CC99"/>
                </a:solidFill>
              </a:rPr>
              <a:t>MARS</a:t>
            </a:r>
          </a:p>
        </p:txBody>
      </p:sp>
      <p:sp>
        <p:nvSpPr>
          <p:cNvPr id="45069" name="Text Box 21"/>
          <p:cNvSpPr txBox="1">
            <a:spLocks noChangeArrowheads="1"/>
          </p:cNvSpPr>
          <p:nvPr/>
        </p:nvSpPr>
        <p:spPr bwMode="auto">
          <a:xfrm>
            <a:off x="1828800" y="58039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FFCC99"/>
                </a:solidFill>
              </a:rPr>
              <a:t>www.mars.com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SEE’S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67840" y="16002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GHIRARDELLI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67840" y="28194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GUITTARD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28800" y="40687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JOSEPH SCHMIDT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828800" y="54403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SCHARFFENBERGER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1828800" y="7620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www.sees.com</a:t>
            </a:r>
          </a:p>
        </p:txBody>
      </p:sp>
      <p:sp>
        <p:nvSpPr>
          <p:cNvPr id="46088" name="Text Box 12"/>
          <p:cNvSpPr txBox="1">
            <a:spLocks noChangeArrowheads="1"/>
          </p:cNvSpPr>
          <p:nvPr/>
        </p:nvSpPr>
        <p:spPr bwMode="auto">
          <a:xfrm>
            <a:off x="1592580" y="207994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www.ghirardelli.com</a:t>
            </a:r>
          </a:p>
        </p:txBody>
      </p:sp>
      <p:sp>
        <p:nvSpPr>
          <p:cNvPr id="46089" name="Text Box 13"/>
          <p:cNvSpPr txBox="1">
            <a:spLocks noChangeArrowheads="1"/>
          </p:cNvSpPr>
          <p:nvPr/>
        </p:nvSpPr>
        <p:spPr bwMode="auto">
          <a:xfrm>
            <a:off x="1828800" y="32766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www.guittard.com</a:t>
            </a:r>
          </a:p>
        </p:txBody>
      </p:sp>
      <p:sp>
        <p:nvSpPr>
          <p:cNvPr id="46090" name="Text Box 14"/>
          <p:cNvSpPr txBox="1">
            <a:spLocks noChangeArrowheads="1"/>
          </p:cNvSpPr>
          <p:nvPr/>
        </p:nvSpPr>
        <p:spPr bwMode="auto">
          <a:xfrm>
            <a:off x="1828800" y="45259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www.jschmidtconfections.com</a:t>
            </a:r>
          </a:p>
        </p:txBody>
      </p:sp>
      <p:sp>
        <p:nvSpPr>
          <p:cNvPr id="46091" name="Text Box 15"/>
          <p:cNvSpPr txBox="1">
            <a:spLocks noChangeArrowheads="1"/>
          </p:cNvSpPr>
          <p:nvPr/>
        </p:nvSpPr>
        <p:spPr bwMode="auto">
          <a:xfrm>
            <a:off x="1828800" y="5897563"/>
            <a:ext cx="571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CC99"/>
                </a:solidFill>
              </a:rPr>
              <a:t>www.scharffenberger.com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3"/>
          <p:cNvSpPr txBox="1">
            <a:spLocks noChangeArrowheads="1"/>
          </p:cNvSpPr>
          <p:nvPr/>
        </p:nvSpPr>
        <p:spPr bwMode="auto">
          <a:xfrm>
            <a:off x="571500" y="242888"/>
            <a:ext cx="817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C99"/>
                </a:solidFill>
                <a:latin typeface="Kitty Katt" pitchFamily="34" charset="0"/>
              </a:rPr>
              <a:t>Resources/Connections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866900" y="13255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Lady Godiva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866900" y="20113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Milton Hershey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866900" y="26971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Forrest Mars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866900" y="33829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Russell Stover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866900" y="47545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See’s Candies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866900" y="544195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E.T. –THE MOVIE  -  1980</a:t>
            </a:r>
          </a:p>
        </p:txBody>
      </p:sp>
      <p:sp>
        <p:nvSpPr>
          <p:cNvPr id="47113" name="Text Box 14"/>
          <p:cNvSpPr txBox="1">
            <a:spLocks noChangeArrowheads="1"/>
          </p:cNvSpPr>
          <p:nvPr/>
        </p:nvSpPr>
        <p:spPr bwMode="auto">
          <a:xfrm>
            <a:off x="1866900" y="4068763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CC99"/>
                </a:solidFill>
              </a:rPr>
              <a:t>Ghirardelli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FA3A-09F9-4905-B132-1338B61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0382" y="838200"/>
            <a:ext cx="221504" cy="985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F327-9B30-464E-8E0B-E782DF6A6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9200" dirty="0">
                <a:solidFill>
                  <a:schemeClr val="bg1"/>
                </a:solidFill>
              </a:rPr>
              <a:t>     TRIVIA</a:t>
            </a:r>
          </a:p>
        </p:txBody>
      </p:sp>
    </p:spTree>
    <p:extLst>
      <p:ext uri="{BB962C8B-B14F-4D97-AF65-F5344CB8AC3E}">
        <p14:creationId xmlns:p14="http://schemas.microsoft.com/office/powerpoint/2010/main" val="10541956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711" y="1710267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36" y="-1524001"/>
            <a:ext cx="9354255" cy="93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197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057399" y="228600"/>
            <a:ext cx="5291667" cy="67253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9155" name="Picture 4" descr="I:\Web\howardpeters\powerpoint_chocolate\img\hersh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381000"/>
            <a:ext cx="47053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9" descr="Hershey Book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5199" y="275328"/>
            <a:ext cx="4360007" cy="6667338"/>
          </a:xfr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-91440" y="586740"/>
            <a:ext cx="9288780" cy="5486400"/>
          </a:xfrm>
        </p:spPr>
        <p:txBody>
          <a:bodyPr/>
          <a:lstStyle/>
          <a:p>
            <a:pPr marL="1371600" lvl="3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MILTON HERSHEY </a:t>
            </a:r>
          </a:p>
          <a:p>
            <a:pPr marL="1371600" lvl="3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      US  PATENTS</a:t>
            </a:r>
          </a:p>
          <a:p>
            <a:pPr marL="1371600" lvl="3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	412,090</a:t>
            </a:r>
          </a:p>
          <a:p>
            <a:pPr marL="1828800" lvl="4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532,554</a:t>
            </a:r>
          </a:p>
          <a:p>
            <a:pPr marL="1371600" lvl="3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1,740,693</a:t>
            </a:r>
          </a:p>
        </p:txBody>
      </p:sp>
    </p:spTree>
    <p:extLst>
      <p:ext uri="{BB962C8B-B14F-4D97-AF65-F5344CB8AC3E}">
        <p14:creationId xmlns:p14="http://schemas.microsoft.com/office/powerpoint/2010/main" val="36876623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:\Web\howardpeters\powerpoint_chocolate\img\c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93700"/>
            <a:ext cx="4010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Documents and Settings\Will\Desktop\Choc2n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5125"/>
            <a:ext cx="4027488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Monasterio de Piedra - Seville</a:t>
            </a:r>
          </a:p>
        </p:txBody>
      </p:sp>
      <p:pic>
        <p:nvPicPr>
          <p:cNvPr id="11267" name="Picture 4" descr="C:\Documents and Settings\Will\Desktop\HMP New Presentation\Monaster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68463"/>
            <a:ext cx="6702425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293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6E2E-262F-487F-B5C1-20A98C5E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713694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TRUE HISTORY OF CHOCOATE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C2F7F-355F-4E8C-AB36-1FC48B29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713694" cy="4114800"/>
          </a:xfrm>
        </p:spPr>
        <p:txBody>
          <a:bodyPr/>
          <a:lstStyle/>
          <a:p>
            <a:pPr lvl="6"/>
            <a:r>
              <a:rPr lang="en-US" sz="3200" dirty="0"/>
              <a:t>  </a:t>
            </a:r>
            <a:r>
              <a:rPr lang="en-US" sz="3200" dirty="0">
                <a:solidFill>
                  <a:schemeClr val="bg1"/>
                </a:solidFill>
              </a:rPr>
              <a:t>by</a:t>
            </a:r>
          </a:p>
          <a:p>
            <a:pPr lvl="6"/>
            <a:endParaRPr lang="en-US" dirty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SOPHIE</a:t>
            </a:r>
            <a:r>
              <a:rPr lang="en-US" sz="4400" dirty="0"/>
              <a:t> </a:t>
            </a:r>
            <a:r>
              <a:rPr lang="en-US" sz="4400" dirty="0">
                <a:solidFill>
                  <a:schemeClr val="bg1"/>
                </a:solidFill>
              </a:rPr>
              <a:t>&amp; MICHAEL COE</a:t>
            </a:r>
          </a:p>
          <a:p>
            <a:pPr lvl="4"/>
            <a:endParaRPr lang="en-US" sz="4000" dirty="0"/>
          </a:p>
          <a:p>
            <a:pPr marL="1828800" lvl="4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         YALE</a:t>
            </a:r>
          </a:p>
        </p:txBody>
      </p:sp>
    </p:spTree>
    <p:extLst>
      <p:ext uri="{BB962C8B-B14F-4D97-AF65-F5344CB8AC3E}">
        <p14:creationId xmlns:p14="http://schemas.microsoft.com/office/powerpoint/2010/main" val="32342841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061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THIRD EDITION </a:t>
            </a:r>
          </a:p>
        </p:txBody>
      </p:sp>
      <p:pic>
        <p:nvPicPr>
          <p:cNvPr id="95235" name="Picture 4" descr="C:\Documents and Settings\Will\Desktop\HMP New Presentation\Howard and Sa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33" y="1953601"/>
            <a:ext cx="3414375" cy="446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ecx.images-amazon.com/images/I/51QlVfoBoEL._AA16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67" y="351191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44" y="2252152"/>
            <a:ext cx="3589867" cy="358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7" y="1143000"/>
            <a:ext cx="7311437" cy="548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C:\Documents and Settings\Will\Desktop\HMP New Presentation\RSC Paperback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86" y="1173192"/>
            <a:ext cx="4238792" cy="52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8" descr="Science of Chocola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8" y="-343931"/>
            <a:ext cx="4626646" cy="690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10"/>
          <p:cNvSpPr txBox="1">
            <a:spLocks noChangeArrowheads="1"/>
          </p:cNvSpPr>
          <p:nvPr/>
        </p:nvSpPr>
        <p:spPr bwMode="auto">
          <a:xfrm>
            <a:off x="6251090" y="1514842"/>
            <a:ext cx="156378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   2</a:t>
            </a:r>
            <a:r>
              <a:rPr lang="en-US" baseline="30000" dirty="0"/>
              <a:t>nd</a:t>
            </a:r>
            <a:r>
              <a:rPr lang="en-US" dirty="0"/>
              <a:t> Ed.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2709863" y="1143000"/>
            <a:ext cx="3724275" cy="5391150"/>
            <a:chOff x="2362200" y="228600"/>
            <a:chExt cx="4419600" cy="6400800"/>
          </a:xfrm>
        </p:grpSpPr>
        <p:sp>
          <p:nvSpPr>
            <p:cNvPr id="52228" name="Rectangle 2"/>
            <p:cNvSpPr>
              <a:spLocks noChangeArrowheads="1"/>
            </p:cNvSpPr>
            <p:nvPr/>
          </p:nvSpPr>
          <p:spPr bwMode="auto">
            <a:xfrm>
              <a:off x="2362200" y="228600"/>
              <a:ext cx="4419600" cy="6400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52229" name="Picture 5" descr="I:\Web\howardpeters\powerpoint_chocolate\img\emperor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381000"/>
              <a:ext cx="4191000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1069975" y="301625"/>
            <a:ext cx="7004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FFCC99"/>
                </a:solidFill>
              </a:rPr>
              <a:t>The Emperors of Chocolate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18732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The Ultimate Encyclopedia</a:t>
            </a:r>
          </a:p>
        </p:txBody>
      </p:sp>
      <p:pic>
        <p:nvPicPr>
          <p:cNvPr id="53251" name="Picture 2" descr="http://loveabookstore.com.au/storage/media/43_MCFADDEN%20-%20choc%20encyclopedia%20xl%20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387475"/>
            <a:ext cx="3844925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20478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University of California Davis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439863"/>
            <a:ext cx="385762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18732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Smithsonian 1992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275644"/>
            <a:ext cx="4551273" cy="546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8"/>
          <p:cNvSpPr txBox="1">
            <a:spLocks noChangeArrowheads="1"/>
          </p:cNvSpPr>
          <p:nvPr/>
        </p:nvSpPr>
        <p:spPr bwMode="auto">
          <a:xfrm>
            <a:off x="1271588" y="628650"/>
            <a:ext cx="6600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CC99"/>
                </a:solidFill>
              </a:rPr>
              <a:t>SEEDS OF CHANGE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079625" y="1906588"/>
            <a:ext cx="5029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CORN/MAIZE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812925" y="3387725"/>
            <a:ext cx="5562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TOMATO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079625" y="2592388"/>
            <a:ext cx="5029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POTATO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17588" y="4140200"/>
            <a:ext cx="7151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12925" y="5067300"/>
            <a:ext cx="556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CACAO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079625" y="4324350"/>
            <a:ext cx="502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CC99"/>
                </a:solidFill>
              </a:rPr>
              <a:t>POPCORN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utoUpdateAnimBg="0"/>
      <p:bldP spid="3082" grpId="0" autoUpdateAnimBg="0"/>
      <p:bldP spid="3083" grpId="0" autoUpdateAnimBg="0"/>
      <p:bldP spid="8" grpId="0" autoUpdateAnimBg="0"/>
      <p:bldP spid="9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Chocolate Cookbook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604963"/>
            <a:ext cx="51149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99"/>
                </a:solidFill>
              </a:rPr>
              <a:t>Elite Chocolate Cookbook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535113"/>
            <a:ext cx="384175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4465</TotalTime>
  <Words>1285</Words>
  <Application>Microsoft Office PowerPoint</Application>
  <PresentationFormat>On-screen Show (4:3)</PresentationFormat>
  <Paragraphs>447</Paragraphs>
  <Slides>150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8" baseType="lpstr">
      <vt:lpstr>AdLib BT</vt:lpstr>
      <vt:lpstr>Arial</vt:lpstr>
      <vt:lpstr>Calibri</vt:lpstr>
      <vt:lpstr>Kitty Katt</vt:lpstr>
      <vt:lpstr>times new roman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Monasterio de Piedra - Seville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CACAO   MIDGE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RUBY CHOCOLATE : 37% </vt:lpstr>
      <vt:lpstr>CALLEBAUT - BELGIAN SWISS</vt:lpstr>
      <vt:lpstr>WHOLE FOODS</vt:lpstr>
      <vt:lpstr>CACAO BEANS</vt:lpstr>
      <vt:lpstr>PowerPoint Presentation</vt:lpstr>
      <vt:lpstr>CACAO  NIBS</vt:lpstr>
      <vt:lpstr>PowerPoint Presentation</vt:lpstr>
      <vt:lpstr>CACAO BUTTER</vt:lpstr>
      <vt:lpstr>WHITE CHOCOLATE CONFECTIONS </vt:lpstr>
      <vt:lpstr>SUPPOSITORIES</vt:lpstr>
      <vt:lpstr>LOTIONS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GODIVA</vt:lpstr>
      <vt:lpstr>PowerPoint Presentation</vt:lpstr>
      <vt:lpstr>Thym ine</vt:lpstr>
      <vt:lpstr>DANIEL PETER - SWISS</vt:lpstr>
      <vt:lpstr>MILK CHOCOLATE   :  DANIEL PETER  - 1875</vt:lpstr>
      <vt:lpstr>PETER’S CHOCOLATE</vt:lpstr>
      <vt:lpstr>PowerPoint Presentation</vt:lpstr>
      <vt:lpstr>Farewell from Howard and Sally</vt:lpstr>
      <vt:lpstr>PowerPoint Presentation</vt:lpstr>
      <vt:lpstr>PowerPoint Presentation</vt:lpstr>
      <vt:lpstr>CHEMISTRY  PORTION</vt:lpstr>
      <vt:lpstr>PowerPoint Presentation</vt:lpstr>
      <vt:lpstr>PowerPoint Presentation</vt:lpstr>
      <vt:lpstr>PowerPoint Presentation</vt:lpstr>
      <vt:lpstr>Theophylline</vt:lpstr>
      <vt:lpstr>Thymine</vt:lpstr>
      <vt:lpstr>Guanine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CONCERNS</vt:lpstr>
      <vt:lpstr>ESTATE &amp; ETHICAL</vt:lpstr>
      <vt:lpstr>GENETICALLY MODIFIED</vt:lpstr>
      <vt:lpstr>CLIMATE CHANGE - WARMING</vt:lpstr>
      <vt:lpstr>CARTELS</vt:lpstr>
      <vt:lpstr>ENVIRONMENTAL PESTS</vt:lpstr>
      <vt:lpstr>PowerPoint Presentation</vt:lpstr>
      <vt:lpstr>PowerPoint Presentation</vt:lpstr>
      <vt:lpstr>BIO -TERRORISM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HISTORY OF CHOCOATE</vt:lpstr>
      <vt:lpstr>THIRD EDITION </vt:lpstr>
      <vt:lpstr>PowerPoint Presentation</vt:lpstr>
      <vt:lpstr>PowerPoint Presentation</vt:lpstr>
      <vt:lpstr>The Ultimate Encyclopedia</vt:lpstr>
      <vt:lpstr>University of California Davis</vt:lpstr>
      <vt:lpstr>Smithsonian 1992</vt:lpstr>
      <vt:lpstr>PowerPoint Presentation</vt:lpstr>
      <vt:lpstr>Chocolate Cookbook</vt:lpstr>
      <vt:lpstr>Elite Chocolate Cookbook</vt:lpstr>
      <vt:lpstr>Farewe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MUNGER GRADUATE RESIDENCES - STANFORD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CHOCOLATE    FEST   ALAMEDA  DE  LAS  PULGAS </vt:lpstr>
      <vt:lpstr>PowerPoint Presentation</vt:lpstr>
      <vt:lpstr>PowerPoint Presentation</vt:lpstr>
      <vt:lpstr>Chocolate: The Religious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Farewell from Howard and Sally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CAROB  =  FALSE CHOCOLATE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Farewell from Howard and Sally</vt:lpstr>
      <vt:lpstr>TAKE-AWAYS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Daeron Katz</dc:creator>
  <cp:lastModifiedBy>Howard Peters</cp:lastModifiedBy>
  <cp:revision>321</cp:revision>
  <cp:lastPrinted>2015-05-24T02:39:51Z</cp:lastPrinted>
  <dcterms:created xsi:type="dcterms:W3CDTF">2004-10-26T12:38:59Z</dcterms:created>
  <dcterms:modified xsi:type="dcterms:W3CDTF">2023-02-04T05:39:11Z</dcterms:modified>
</cp:coreProperties>
</file>